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2" r:id="rId3"/>
    <p:sldId id="263" r:id="rId4"/>
    <p:sldId id="264" r:id="rId5"/>
    <p:sldId id="318" r:id="rId6"/>
    <p:sldId id="265" r:id="rId7"/>
    <p:sldId id="266" r:id="rId8"/>
    <p:sldId id="319" r:id="rId9"/>
    <p:sldId id="267" r:id="rId10"/>
    <p:sldId id="268" r:id="rId11"/>
    <p:sldId id="314" r:id="rId12"/>
    <p:sldId id="269" r:id="rId13"/>
    <p:sldId id="271" r:id="rId14"/>
    <p:sldId id="277" r:id="rId15"/>
    <p:sldId id="285" r:id="rId16"/>
    <p:sldId id="279" r:id="rId17"/>
    <p:sldId id="280" r:id="rId18"/>
    <p:sldId id="284" r:id="rId19"/>
    <p:sldId id="315" r:id="rId20"/>
    <p:sldId id="286" r:id="rId21"/>
    <p:sldId id="288" r:id="rId22"/>
    <p:sldId id="289" r:id="rId23"/>
    <p:sldId id="293" r:id="rId24"/>
    <p:sldId id="294" r:id="rId25"/>
    <p:sldId id="295" r:id="rId26"/>
    <p:sldId id="297" r:id="rId27"/>
    <p:sldId id="317" r:id="rId28"/>
    <p:sldId id="316" r:id="rId29"/>
    <p:sldId id="299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BEF"/>
    <a:srgbClr val="0A1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7D49E9-EDD0-4062-9870-69F52EE1BD7B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A04C91-1143-452D-BEBF-0BBF1F40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75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5-09-16T13:17:34.0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17E65C-32DF-42D4-A1CC-4879B237C65D}" emma:medium="tactile" emma:mode="ink">
          <msink:context xmlns:msink="http://schemas.microsoft.com/ink/2010/main" type="writingRegion" rotatedBoundingBox="4534,12931 5067,14690 4144,14970 3611,13211"/>
        </emma:interpretation>
      </emma:emma>
    </inkml:annotationXML>
    <inkml:traceGroup>
      <inkml:annotationXML>
        <emma:emma xmlns:emma="http://www.w3.org/2003/04/emma" version="1.0">
          <emma:interpretation id="{9E533B05-D1A7-46EA-8673-9C1ECA41D3E4}" emma:medium="tactile" emma:mode="ink">
            <msink:context xmlns:msink="http://schemas.microsoft.com/ink/2010/main" type="paragraph" rotatedBoundingBox="4534,12931 5067,14690 4144,14970 3611,132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2BC153-2995-46BA-8E4E-C689FD0F35EE}" emma:medium="tactile" emma:mode="ink">
              <msink:context xmlns:msink="http://schemas.microsoft.com/ink/2010/main" type="line" rotatedBoundingBox="4534,12931 5067,14690 4144,14970 3611,13211"/>
            </emma:interpretation>
          </emma:emma>
        </inkml:annotationXML>
        <inkml:traceGroup>
          <inkml:annotationXML>
            <emma:emma xmlns:emma="http://www.w3.org/2003/04/emma" version="1.0">
              <emma:interpretation id="{4127B8FE-6848-4581-B40C-283689D29FE9}" emma:medium="tactile" emma:mode="ink">
                <msink:context xmlns:msink="http://schemas.microsoft.com/ink/2010/main" type="inkWord" rotatedBoundingBox="4534,12931 5067,14690 4144,14970 3611,13211"/>
              </emma:interpretation>
              <emma:one-of disjunction-type="recognition" id="oneOf0">
                <emma:interpretation id="interp0" emma:lang="en-US" emma:confidence="0">
                  <emma:literal>028</emma:literal>
                </emma:interpretation>
                <emma:interpretation id="interp1" emma:lang="en-US" emma:confidence="0">
                  <emma:literal>828.</emma:literal>
                </emma:interpretation>
                <emma:interpretation id="interp2" emma:lang="en-US" emma:confidence="0">
                  <emma:literal>028.</emma:literal>
                </emma:interpretation>
                <emma:interpretation id="interp3" emma:lang="en-US" emma:confidence="0">
                  <emma:literal>0128</emma:literal>
                </emma:interpretation>
                <emma:interpretation id="interp4" emma:lang="en-US" emma:confidence="0">
                  <emma:literal>018.</emma:literal>
                </emma:interpretation>
              </emma:one-of>
            </emma:emma>
          </inkml:annotationXML>
          <inkml:trace contextRef="#ctx0" brushRef="#br0">4232 13780,'-20'0,"20"0,0 0,-21 0,21 21,0-21,0 0,-21 0,0 21,21 0,-21 0,21-21,-22 21,1-21,21 22,0-1,-21 0,21-21,0 21,0 0,-21-21,21 21,-21-21,21 43,0-43,0 21,-21 0,21 0,0 0,0 1,0-1,0 21,0-42,0 42,0 1,0-22,0 0,0 21,21-20,-21-1,21 21,0-21,0 22,-21-22,21 0,-21 0,0-21,0 21,22 0,-1 1,-21-1,21 0,-21-21,21 21,0 0,-21-21,20 0,-20 0,22 0,-1 0,-21 0,21 0,0 21,0-21,0 0,1 0,-1 0,21 0,-21 0,0 0,1 0,-1-21,0 0,0 21,21-21,-20-21,19 42,-20-43,0 43,0-21,1 0,-1-21,0 20,-21-20,21 0,0 42,-21-43,0 22,21 0,-21-42,0 41,0 1,0 0,0-21,0-1,0 22,0-21,0 21,-21 0,0-1,21 1,0 0,-21 21,21-21,0 0,-21 21,0 0,21-21,-22 21,22 0,0-22,-21 1,21 21,-21 0,0 0,21-21,-21 21,21 0,-42 0,21-21,0 21,0-21,21 21,-21 0,0 0,-1 0,22 0,-21 0,0 0,21-21,0 21,-21 0,21 0,-21 0,0 0,21 0,-22 0,22 0,-21 0,21 0,-21 0,0 0,21 0,-21 0,21 0,0 0</inkml:trace>
          <inkml:trace contextRef="#ctx0" brushRef="#br1" timeOffset="2.43609E10">4715 14587</inkml:trace>
          <inkml:trace contextRef="#ctx0" brushRef="#br1" timeOffset="2.4361E10">4752 14623,'36'0,"-36"0,0 0,0 0,0-36,0-1,36 37,-36 0,0-36,36 36,-36 0,0-36,0 36,0 0,0-36,0-1,0 37,0-36,0 36,0-36,0-1,0 37,0-36,0 36,0-36,0 36,0-36,0-1,0 37,0-36,0 36,0-36,0 36,0-37,0 37,0 0,0-36,-36 36,36 0,0-36,0 36,0 0,-36 0,36 0,0-36,-36-1,-1 37,37 0,-36 0,36-36,0 36,-36 0,36 0,0 0,-36 0,36-36,-36 36,36 0,-37 0,37 0,-36 0,0 0,36 0,-36 0,36 0,-36 0,36 0,-37 0,1 0,36 0,0 0,-36 0,36 0,0 0,-36 0,36 0,0 36,-36-36,36 0,-37 0,37 36,0-36,0 37,0-37,-36 0,36 36,0-36,0 0,0 36,0-36,-36 0,36 36,0 1,-36-37,36 0,0 36,0-36,0 0,0 36,0 1,0-37,0 36,0-36,0 36,-36-36,36 0,0 36,0 1,0-37,0 36,0-36,0 36,0 1,0-37,0 36,0-36,0 0,0 36,0-36,0 0,0 36,0 1,36-37,-36 0,0 36,36-36,-36 0,0 0,0 36,36 1,-36-37,0 36,36-36,-36 0,37 0,-37 36,0-36,36 0,-36 0,0 0,36 0,-36 36,0-36,36 0,-36 37,36-37,-36 0,37 0,-37 0,36 0,-36 0,36 0,0 0,-36 0,36 0,-36 0,0 0,37 0,-37-37,36 37,-36 0,0 0,36 0,-36-36,0 36,36 0,-36 0,0-36,0 36</inkml:trace>
          <inkml:trace contextRef="#ctx0" brushRef="#br1" timeOffset="2.4361E10">4136 13063,'-36'0,"36"0,0 0,0 0,0 36,0-36,0 36,0 1,0-37,0 36,0-36,0 36,0 0,0-36,0 37,0-37,0 0,0 36,0-36,0 0,0 0,0 0,0-36,0 36,0-37,0 1,0 36,0-36,0 36,0 0,0-36,0-1,0 37,0-36,0 36,0-36,0 36,0 0,0 0,0 0,0 36,0-36,0 36,0 1,0-37,0 36,0-36,0 36,0 0,0-36,0 37,0-37,0 36,0-36,0 36,0 1,0-37,0 36,0-36,0 36,0 0,0-36,0 37,0-37,0 36,0-36,0 36,0 1,0-37,36 0,-36 36,0-36,0 36,0-36,0 0,0 36,0 1,0-37,0 36,0-36</inkml:trace>
          <inkml:trace contextRef="#ctx0" brushRef="#br1" timeOffset="2.4361E10">4100 13063,'0'0,"0"0,0 0,0 36,0-36,0 36,0 1,0-37,-36 0,36 36,0-36,0 36,0-36,0 36,0 1,0-37,0 36,0-36,0 36,0 1,-36-37,36 0,0 36,0-36,0 36,0-36,0 36,0 1,0-37,0 36,0-36,0 36,0 1,0-37,0 36,0-36,0 0,0 36,0-36,36 0,-36 36,0-36,0 37,0-37,36 0,-36 36,0-36,0 0,0 0,0 0,0 0,0-36,0-1,0 37,0-36,0 36,0-36,0 0,0 36,0-37,0 1,0 36,0-36,0 36,0-37,0 37,0-36,0 36,0-36,0 0,0 36,0-37,0 37,0-36,0 0,0 36,0-37,0 37,0-36,0 36,0-36,0 0,0 36,0-37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6-06-24T12:24:47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10287 9477,'0'0,"0"0,0 24,-24 0,24 0,0 0,0-1,0 1,0 24,0-1,0-23,0 24,0-24,0 0,0-1,0 1,0 0,0 24,0-25,0 1,0 24,0-24,-24-1,24 1,0-24,0 24,0 0,0 0,0 0,0-1,0-23,0 24,0 0,0 0,0-24,0 24,0-24,0 23,0-23,0 24,0 0,0-24,0 24,0-24,0 0,0 0,0 0,0-48,0 1,0 23,0-24,0 1,0 23,0 0,0-24,0 1,0 23,0 0,0-24,0 25,0-1,0 0,0 0,0 0,24 1,-24-1,0 24,0-24,24 0,-1 24,-23-24,0 24,0-24,0 24,24-23,-24 23,0-24,24 0,-24 0,0 24,24-24,-24 1,24 23,-24-24,0 24,24-24,-24 24,0 0,0-24,0 0,23 24,1 0,-24-23,0 23,24 0,-24-24,0 24,24 0,-24-24,24 24,-1 0,-23 0,24 0,-24 0,24 0,-24 0,24 0,0 0,-24 0,23 0,-23 0,0 0,0 24,24-24,-24 24,24-24,-24 23,0 1,24 0,-24-24,0 48,0-48,0 23,24 1,-24 0,0-24,23 48,-23-48,0 23,0 1,0 0,0-24,0 24,0 0,0 0,24-24,-24 23,0 1,0 0,0-24,0 24,0 0,0-24,0 23,0 1,0 0,0-24,0 24,0 0,0-1,24-23,-24 24,0 0,0 0,0 0,0 0,0-1,0 1,0 0,0-24,0 24,24-24,-24 24,0-1,0-23,0 24,0-24,0 24</inkml:trace>
  <inkml:trace contextRef="#ctx0" brushRef="#br0" timeOffset="1504">10334 10073,'0'0,"0"0,0 0,24 0,-24 0,24 0,24-24,-25 24,25 0,0 0,-1 0,-23-24,24 24,-1 0,-47 0,48 0,-48 0,0 0,24 0,-24 0,23 0,-23 0,24 0,0 0</inkml:trace>
  <inkml:trace contextRef="#ctx0" brushRef="#br0" timeOffset="3506">15168 9239,'0'0,"0"0,0 24,0-24,0 24,0 0,0-1,0 1,0 0,0 0,0-24,0 48,0-48,0 47,0-47,0 24,0 24,0-48,0 47,0-23,0 0,0 0,0-1,0 1,0-24,0 24,0 0,0 0,24 0,-24-24,0 47,0-47,0 24,0 0,0 0,0-1,0 1,0 0,0-24,0 48,0-48,0 23,0 1,0 0,0-24,0 24,0-24,0 24,0-24,0 24,0-1,0-23,0 24,0-24,0 24,0 0,0-24,0 24,0-24,0 0,0-24,0 0</inkml:trace>
  <inkml:trace contextRef="#ctx0" brushRef="#br0" timeOffset="6256">15216 9263,'0'-24,"0"24,0-24,24 24,-24 0,23 0,-23-23,0 23,0-24,24 24,-24 0,24 0,-24 0,24 0,0 0,-24 0,23 0,1 0,0 0,-24 0,24 0,0 0,0 0,-1 0,-23 0,48 0,-48 0,0 0,24 0,-24 0,24 24,-24-24,23 0,-23 23,24-23,-24 48,0-48,0 24,24 0,-24-24,24 23,-24-23,0 0,0 24,0-24,0 24,24-24,-24 24,0-24,0 24,0 0,0-1,0-23,0 24,0-24,0 24,0-24,0 0,0 24,0 0,0-24,0 0,0 23,-24-23,0 24,24-24,-24 24,0-24,1 0,-1 24,0-24,0 0,0 24,1-24,-1 0,0 0,0 23,0-23,0 0,24 0,-23 0,23 0,-24 24,24-24,0 0,0 0,24 0,23 0,1-24,0 24,-1 0,48 0,-47 0,0 0,-1-23,-23 23,24 0,-48 0,24 0,-1 0,-23 0,0 0,24 0,-24 0,0 0,24 0,-24 23,0-23,0 24,24-24,-24 0,0 24,0 0,24-24,-24 0,0 24,0-24,0 24,0-24,0 23,0 1,0-24,0 24,0 0,0 0,0-1,-24-23,24 24,0 0,0 0,-24-24,24 24,0-1,0 1,-24-24,24 24,0 0,0-24,-24 0,24 24,-23-24,23 24,-24-24,24 0,0 0,-48 23,48-23,-24 24,1-24,-1 0,0 24,0-24,0 24,0-24,1 0,-25 0,24 0,0 0,-47 0,47 0,0 0,-23 0,23 24,0-24,-24 0,48 0,-23 0,23 0,-24 0,0 0,24 0,-24 0,24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FBEA2-000A-4758-8CE3-84BF5E9D7CB9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E253-4E4A-41A4-926B-251F1983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1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9E253-4E4A-41A4-926B-251F1983104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0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VRCGAiiVyocwAM&amp;tbnid=60SJadzvwU5-jM:&amp;ved=0CAUQjRw&amp;url=http://www.mathsisfun.com/measure/&amp;ei=oufIUY7XHo6Qrgeos4GoAg&amp;psig=AFQjCNFc6Y3RZ2MilWEU3DJzJle-NNPw6g&amp;ust=13722071990527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&amp;esrc=s&amp;frm=1&amp;source=images&amp;cd=&amp;cad=rja&amp;docid=JjqtmK_Kh9qisM&amp;tbnid=1aGoM6VdhLNdfM:&amp;ved=0CAUQjRw&amp;url=http://onlinestatbook.com/chapter2/ch2_exercises.html&amp;ei=QwHJUeWHL4nJrAeB54GYAw&amp;v6u=https://s-v6exp1-v4.metric.gstatic.com/gen_204?ip=70.215.10.140&amp;ts=1372127514890729&amp;auth=oqcsuc6lbbeeypcltq5dddgp6zacf5ta&amp;rndm=0.4966619587525181&amp;v6s=2&amp;v6t=40351&amp;psig=AFQjCNGCEtaqD71LQT_tHIezpiji1hsK9A&amp;ust=137221391491294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&amp;esrc=s&amp;frm=1&amp;source=images&amp;cd=&amp;cad=rja&amp;docid=Gk3JTbv9JO5NEM&amp;tbnid=EBzB2NOAgouBzM:&amp;ved=&amp;url=http://69.167.181.201/~lakeview/science/metric/length.htm&amp;ei=t6TLUZqjA477rAeH14DoCA&amp;bvm=bv.48340889,d.bmk&amp;psig=AFQjCNG3N_gDIn2JorM9orf-E0IL8LkmdA&amp;ust=137238687146506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qwprENtQoCO6aM&amp;tbnid=4LU6qrXVModcTM:&amp;ved=0CAUQjRw&amp;url=http://mail.colonial.net/~hkaiter/metric_system_measurement.html&amp;ei=xqPLUYGLK4WIrAfTqIHACQ&amp;bvm=bv.48340889,d.bmk&amp;psig=AFQjCNFyktXxyXb-Tthz9g63MrovbwYm3Q&amp;ust=137238659166844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&amp;esrc=s&amp;frm=1&amp;source=images&amp;cd=&amp;cad=rja&amp;docid=cWYD-Zl9EBj6-M&amp;tbnid=O63y3N33LbM4NM:&amp;ved=0CAUQjRw&amp;url=http://smithscience201.wikispaces.com/F-pipets+volume&amp;ei=LAPSUZetAs3JrAfv9oGQCw&amp;psig=AFQjCNHygLjVmtEy4Ibe2atp23fzCmMciA&amp;ust=1372803329199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_d6jkJ8CG8nbhM&amp;tbnid=dQX7yF0ZMifg8M:&amp;ved=0CAUQjRw&amp;url=http://www.comicvine.com/profile/rbysjti/blog/which-among-the-5-senses-would-you-prefer-to-lose/50411/&amp;ei=F-zIUZfINMaFrQeb-4DoDQ&amp;psig=AFQjCNGR5LaVqPph9EI8FViTFzVpl5ShSQ&amp;ust=137220826298110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www.google.com/url?sa=i&amp;rct=j&amp;q=&amp;esrc=s&amp;frm=1&amp;source=images&amp;cd=&amp;docid=RZdWFHorNTtdkM&amp;tbnid=9qQl8ugFOD4CbM:&amp;ved=0CAUQjRw&amp;url=http://kootation.com/printable-worksheet-on-reading-triple-beam-balance.html&amp;ei=Xz3SUcOII8z9rAf3lYHgBQ&amp;psig=AFQjCNFao5XWkV0muHPYx9SiWJimIegDlA&amp;ust=137281882607220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kootation.com/science-8-cumulative-chapters-1-4-matter-atoms-&amp;-periodic-table/proprofs.com*quiz-school*upload*yuiupload*1101927013.jp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ootation.com/what-is-the-total-mass-on-this-triple-beam-balance/tksmith.iweb.bsu.edu*EDTEC660*images*mass_tbb_quiz.jp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Umgld4JhDif6WM&amp;tbnid=-7Kay3c0jyuYZM:&amp;ved=0CAUQjRw&amp;url=http://blog.leizerman.com/2013/03/avoid-bike-car-collisions-with-these-helpful-riding-reminders/&amp;ei=fuLIUdKAC4jSrQextIDADg&amp;psig=AFQjCNF0gPnkfi6Ce1dagHoLWy6go5AURA&amp;ust=137220593353719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ju7FC4lKvO9_QM&amp;tbnid=yyH5yKOPsZ4h-M:&amp;ved=0CAUQjRw&amp;url=http://www.astrobetter.com/estimate-of-the-situation/&amp;ei=AF7LUdK7C4mIrQeT6oHADg&amp;bvm=bv.48340889,d.bmk&amp;psig=AFQjCNHMAF7NhEeavGcQ1UwTvimIqHwPeA&amp;ust=137236875931315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4GPtkmeqSuUhvM&amp;tbnid=_KNPbeph0tKKfM:&amp;ved=0CAUQjRw&amp;url=http://www.seosandwitch.com/2012/09/measuring-social-media-roi.html&amp;ei=ul7LUcWfD7DW0gHeyYCQCg&amp;bvm=bv.48340889,d.dmg&amp;psig=AFQjCNFHGsYP3FJuqPzWTI_MdnDOzpByUw&amp;ust=137236891946533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frm=1&amp;source=images&amp;cd=&amp;docid=lVw-_h9AB8GyIM&amp;tbnid=L-ghFjrMvq2LnM:&amp;ved=0CAUQjRw&amp;url=http://blog.kensington.com/security/2011/02/01/security-predictions-for-2011-and-onward-part-3/&amp;ei=Zl_LUYXuCYbZ0QH41IBo&amp;bvm=bv.48340889,d.dmg&amp;psig=AFQjCNEL2XFQ1LZ6fQWAOEE8qtVvmHX4OQ&amp;ust=13723690690330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sKQNj4-Aec1KZM&amp;tbnid=o2d9kV7PEkmTcM:&amp;ved=0CAUQjRw&amp;url=http://alexalveo18.blogspot.com/2011/04/vocabulary-3-classification.html&amp;ei=FmDLUZ64KMSPrgeN5YHYCQ&amp;bvm=bv.48340889,d.bmk&amp;psig=AFQjCNH7Qtg8BF6RMY8cshoH9bXuQxMnDQ&amp;ust=137236927249273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docid=ywj70YWLzNB4gM&amp;tbnid=iMoTI--kS0Q-CM:&amp;ved=0CAUQjRw&amp;url=http://bestdesignoptions.com/?p=10987&amp;ei=B2LLUcrkKsz-rAfq0YDADA&amp;bvm=bv.48340889,d.bmk&amp;psig=AFQjCNFDRSenZh02r1qqfe3Y35z1NkZZkA&amp;ust=13723697342188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Measurement and 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Ms. </a:t>
            </a:r>
            <a:r>
              <a:rPr lang="en-US" smtClean="0"/>
              <a:t>Hanna</a:t>
            </a:r>
            <a:endParaRPr lang="en-US" dirty="0"/>
          </a:p>
        </p:txBody>
      </p:sp>
      <p:pic>
        <p:nvPicPr>
          <p:cNvPr id="1026" name="Picture 2" descr="http://www.mathsisfun.com/measure/images/conversio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7999"/>
            <a:ext cx="3505200" cy="363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/>
              <a:t>Conclusions: </a:t>
            </a:r>
            <a:r>
              <a:rPr lang="en-US" sz="2700" dirty="0" smtClean="0"/>
              <a:t>To give a</a:t>
            </a:r>
            <a:r>
              <a:rPr lang="en-US" sz="2700" b="1" dirty="0" smtClean="0"/>
              <a:t> </a:t>
            </a:r>
            <a:r>
              <a:rPr lang="en-US" sz="2400" dirty="0"/>
              <a:t>____________ </a:t>
            </a:r>
            <a:r>
              <a:rPr lang="en-US" sz="2700" dirty="0" smtClean="0"/>
              <a:t>result to a problem.</a:t>
            </a:r>
            <a:br>
              <a:rPr lang="en-US" sz="2700" dirty="0" smtClean="0"/>
            </a:br>
            <a:r>
              <a:rPr lang="en-US" sz="2700" dirty="0" smtClean="0"/>
              <a:t>Ex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229600" cy="266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2600" dirty="0" smtClean="0"/>
              <a:t>What is the preferred soda for kids?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What is the preferred soda for Adults? </a:t>
            </a:r>
          </a:p>
          <a:p>
            <a:pPr marL="60325" indent="-60325">
              <a:buNone/>
            </a:pPr>
            <a:endParaRPr lang="en-US" sz="2600" dirty="0" smtClean="0"/>
          </a:p>
          <a:p>
            <a:pPr marL="60325" indent="-60325">
              <a:buNone/>
            </a:pPr>
            <a:r>
              <a:rPr lang="en-US" sz="2600" dirty="0" smtClean="0"/>
              <a:t>So if you were throwing a party for a bunch of families, what beverages would you buy and why?   </a:t>
            </a:r>
            <a:endParaRPr lang="en-US" sz="2600" dirty="0"/>
          </a:p>
        </p:txBody>
      </p:sp>
      <p:pic>
        <p:nvPicPr>
          <p:cNvPr id="4" name="irc_mi" descr="http://onlinestatbook.com/chapter2/graph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838200"/>
            <a:ext cx="5257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Myungjo Std M" pitchFamily="18" charset="-128"/>
                <a:ea typeface="Adobe Myungjo Std M" pitchFamily="18" charset="-128"/>
              </a:rPr>
              <a:t>MEASUREMENT</a:t>
            </a:r>
            <a:endParaRPr lang="en-US" b="1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notes include topics on measuring</a:t>
            </a:r>
          </a:p>
          <a:p>
            <a:pPr lvl="1"/>
            <a:r>
              <a:rPr lang="en-US" dirty="0" smtClean="0"/>
              <a:t>Rulers</a:t>
            </a:r>
          </a:p>
          <a:p>
            <a:pPr lvl="1"/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Volume (solid and liquid)</a:t>
            </a:r>
          </a:p>
          <a:p>
            <a:pPr lvl="1"/>
            <a:r>
              <a:rPr lang="en-US" dirty="0" smtClean="0"/>
              <a:t>Mass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47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kids</a:t>
            </a:r>
            <a:r>
              <a:rPr lang="en-US" dirty="0">
                <a:solidFill>
                  <a:srgbClr val="FF0000"/>
                </a:solidFill>
              </a:rPr>
              <a:t>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__________________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___________________cm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___________________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___________________mm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Measuring with a Metric Ruler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measuring with a metric ruler all answers must be in decimal form and must include the centimeters followed by a decimal then the millimeters.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69.167.181.201/~lakeview/science/metric/length_files/image004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95600"/>
            <a:ext cx="6019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743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measurement of the screw 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cm? ______________________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mm? _____________________</a:t>
            </a:r>
            <a:endParaRPr lang="en-US" dirty="0"/>
          </a:p>
        </p:txBody>
      </p:sp>
      <p:pic>
        <p:nvPicPr>
          <p:cNvPr id="4" name="irc_mi" descr="http://mail.colonial.net/~hkaiter/astronomyimages09/metricscrew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609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440360" y="4702731"/>
              <a:ext cx="312480" cy="6454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1000" y="4690851"/>
                <a:ext cx="331560" cy="66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Measuring area using a ruler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Area </a:t>
            </a:r>
            <a:r>
              <a:rPr lang="en-US" dirty="0" smtClean="0"/>
              <a:t> =  _________ X _________</a:t>
            </a:r>
          </a:p>
          <a:p>
            <a:pPr>
              <a:buNone/>
            </a:pPr>
            <a:r>
              <a:rPr lang="en-US" dirty="0" smtClean="0"/>
              <a:t>Units of area =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r>
              <a:rPr lang="en-US" dirty="0" smtClean="0">
                <a:solidFill>
                  <a:srgbClr val="033BEF"/>
                </a:solidFill>
              </a:rPr>
              <a:t>  or mm</a:t>
            </a:r>
            <a:r>
              <a:rPr lang="en-US" baseline="30000" dirty="0" smtClean="0">
                <a:solidFill>
                  <a:srgbClr val="033BEF"/>
                </a:solidFill>
              </a:rPr>
              <a:t>2 </a:t>
            </a:r>
            <a:r>
              <a:rPr lang="en-US" dirty="0" smtClean="0">
                <a:solidFill>
                  <a:srgbClr val="033BEF"/>
                </a:solidFill>
              </a:rPr>
              <a:t>or 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Find the area of the block below: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F =  </a:t>
            </a:r>
            <a:r>
              <a:rPr lang="en-US" dirty="0" smtClean="0"/>
              <a:t>L X W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S =  ________ X ________</a:t>
            </a:r>
          </a:p>
          <a:p>
            <a:pPr>
              <a:buNone/>
            </a:pPr>
            <a:r>
              <a:rPr lang="en-US" dirty="0">
                <a:solidFill>
                  <a:srgbClr val="033BEF"/>
                </a:solidFill>
              </a:rPr>
              <a:t>	</a:t>
            </a:r>
            <a:r>
              <a:rPr lang="en-US" dirty="0" smtClean="0">
                <a:solidFill>
                  <a:srgbClr val="033BEF"/>
                </a:solidFill>
              </a:rPr>
              <a:t>	(L)		  (W)</a:t>
            </a:r>
          </a:p>
          <a:p>
            <a:pPr>
              <a:buNone/>
            </a:pPr>
            <a:endParaRPr lang="en-US" dirty="0" smtClean="0">
              <a:solidFill>
                <a:srgbClr val="033BE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A</a:t>
            </a:r>
            <a:r>
              <a:rPr lang="en-US" dirty="0" smtClean="0"/>
              <a:t> =____________ ____ (units)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362200"/>
            <a:ext cx="419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Measuring volume with a graduated cylinder</a:t>
            </a:r>
            <a:endParaRPr lang="en-US" dirty="0" smtClean="0"/>
          </a:p>
          <a:p>
            <a:pPr lvl="0"/>
            <a:r>
              <a:rPr lang="en-US" dirty="0" smtClean="0"/>
              <a:t>Graduated cylinders come in many different </a:t>
            </a:r>
            <a:r>
              <a:rPr lang="en-US" u="sng" dirty="0" smtClean="0">
                <a:solidFill>
                  <a:srgbClr val="033BEF"/>
                </a:solidFill>
              </a:rPr>
              <a:t>________</a:t>
            </a:r>
            <a:r>
              <a:rPr lang="en-US" dirty="0" smtClean="0"/>
              <a:t>: including 10 ml, 25 ml, 50 ml, 100 ml, 500 ml, and 1000 ml. </a:t>
            </a:r>
          </a:p>
          <a:p>
            <a:pPr lvl="0"/>
            <a:r>
              <a:rPr lang="en-US" dirty="0" smtClean="0"/>
              <a:t>Graduated cylinders are used to determine the volume of</a:t>
            </a:r>
            <a:r>
              <a:rPr lang="en-US" dirty="0">
                <a:solidFill>
                  <a:srgbClr val="033BEF"/>
                </a:solidFill>
              </a:rPr>
              <a:t> </a:t>
            </a:r>
            <a:r>
              <a:rPr lang="en-US" dirty="0" smtClean="0">
                <a:solidFill>
                  <a:srgbClr val="033BEF"/>
                </a:solidFill>
              </a:rPr>
              <a:t>__________ ______________</a:t>
            </a:r>
          </a:p>
          <a:p>
            <a:pPr lvl="0"/>
            <a:r>
              <a:rPr lang="en-US" dirty="0" smtClean="0"/>
              <a:t>An interesting characteristic of liquids in glass containers is that they curve at the edges due to cohesion forces (like a straw). This curvature is called the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33BEF"/>
                </a:solidFill>
              </a:rPr>
              <a:t>_______________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- With water in glass, the meniscus will </a:t>
            </a:r>
            <a:r>
              <a:rPr lang="en-US" dirty="0" smtClean="0">
                <a:solidFill>
                  <a:srgbClr val="033BEF"/>
                </a:solidFill>
              </a:rPr>
              <a:t>_______ _____ </a:t>
            </a:r>
            <a:r>
              <a:rPr lang="en-US" dirty="0" smtClean="0"/>
              <a:t>at the edges and down in the center, just like the smile on this smiley face.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9044" y="5027023"/>
            <a:ext cx="130418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91571"/>
            <a:ext cx="1703309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When reading a graduated cylinder you want to: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measure the </a:t>
            </a:r>
            <a:r>
              <a:rPr lang="en-US" dirty="0" smtClean="0">
                <a:solidFill>
                  <a:srgbClr val="033BEF"/>
                </a:solidFill>
              </a:rPr>
              <a:t>___________</a:t>
            </a:r>
            <a:r>
              <a:rPr lang="en-US" dirty="0">
                <a:solidFill>
                  <a:srgbClr val="033BEF"/>
                </a:solidFill>
              </a:rPr>
              <a:t> </a:t>
            </a:r>
            <a:r>
              <a:rPr lang="en-US" dirty="0" smtClean="0"/>
              <a:t>portion of the meniscus.</a:t>
            </a:r>
          </a:p>
          <a:p>
            <a:pPr>
              <a:buNone/>
            </a:pPr>
            <a:r>
              <a:rPr lang="en-US" dirty="0" smtClean="0"/>
              <a:t>- be eye level with the </a:t>
            </a:r>
            <a:r>
              <a:rPr lang="en-US" dirty="0" smtClean="0">
                <a:solidFill>
                  <a:srgbClr val="033BEF"/>
                </a:solidFill>
              </a:rPr>
              <a:t>______ </a:t>
            </a:r>
            <a:r>
              <a:rPr lang="en-US" dirty="0" smtClean="0"/>
              <a:t>of the liquid</a:t>
            </a:r>
          </a:p>
          <a:p>
            <a:pPr>
              <a:buFontTx/>
              <a:buChar char="-"/>
            </a:pPr>
            <a:r>
              <a:rPr lang="en-US" dirty="0" smtClean="0"/>
              <a:t>read the </a:t>
            </a:r>
            <a:r>
              <a:rPr lang="en-US" dirty="0" smtClean="0">
                <a:solidFill>
                  <a:srgbClr val="033BEF"/>
                </a:solidFill>
              </a:rPr>
              <a:t>_________ </a:t>
            </a:r>
            <a:r>
              <a:rPr lang="en-US" b="1" i="1" dirty="0" smtClean="0"/>
              <a:t>of the meniscus</a:t>
            </a:r>
          </a:p>
          <a:p>
            <a:pPr>
              <a:buNone/>
            </a:pPr>
            <a:r>
              <a:rPr lang="en-US" b="1" i="1" dirty="0" smtClean="0"/>
              <a:t>- </a:t>
            </a:r>
            <a:r>
              <a:rPr lang="en-US" dirty="0" smtClean="0"/>
              <a:t>Units for liquid volume = </a:t>
            </a:r>
            <a:r>
              <a:rPr lang="en-US" dirty="0" smtClean="0">
                <a:solidFill>
                  <a:srgbClr val="033BEF"/>
                </a:solidFill>
              </a:rPr>
              <a:t> _____ or _____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510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sp>
        <p:nvSpPr>
          <p:cNvPr id="7" name="AutoShape 4" descr="Image result for graduated cylinder measure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graduated cylinder measur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463" y="1831404"/>
            <a:ext cx="6402255" cy="312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volume of object?</a:t>
            </a:r>
          </a:p>
          <a:p>
            <a:pPr>
              <a:buNone/>
            </a:pPr>
            <a:r>
              <a:rPr lang="en-US" dirty="0" smtClean="0"/>
              <a:t>Volume of the Liquid (A) = </a:t>
            </a:r>
            <a:r>
              <a:rPr lang="en-US" u="sng" dirty="0" smtClean="0">
                <a:solidFill>
                  <a:srgbClr val="033BEF"/>
                </a:solidFill>
              </a:rPr>
              <a:t>_________</a:t>
            </a:r>
          </a:p>
          <a:p>
            <a:pPr>
              <a:buNone/>
            </a:pPr>
            <a:r>
              <a:rPr lang="en-US" dirty="0" smtClean="0"/>
              <a:t>Volume of the liquid and object (B) = </a:t>
            </a:r>
            <a:r>
              <a:rPr lang="en-US" u="sng" dirty="0" smtClean="0">
                <a:solidFill>
                  <a:srgbClr val="033BEF"/>
                </a:solidFill>
              </a:rPr>
              <a:t>______</a:t>
            </a:r>
          </a:p>
          <a:p>
            <a:pPr>
              <a:buNone/>
            </a:pPr>
            <a:r>
              <a:rPr lang="en-US" dirty="0" smtClean="0"/>
              <a:t>(B) - (A) = volume of object</a:t>
            </a:r>
          </a:p>
          <a:p>
            <a:pPr>
              <a:buNone/>
            </a:pPr>
            <a:r>
              <a:rPr lang="en-US" dirty="0" smtClean="0"/>
              <a:t>Volume of object = </a:t>
            </a:r>
            <a:r>
              <a:rPr lang="en-US" u="sng" dirty="0" smtClean="0">
                <a:solidFill>
                  <a:srgbClr val="033BEF"/>
                </a:solidFill>
              </a:rPr>
              <a:t>________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smithscience201.wikispaces.com/file/view/waterdis-main_Full.jpg/56482648/waterdis-main_Fu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686040" y="3300480"/>
              <a:ext cx="2075040" cy="454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6680" y="3291120"/>
                <a:ext cx="2093760" cy="4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49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static.comicvine.com/uploads/original/0/4762/1214866-5_sen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3588" y="2514601"/>
            <a:ext cx="5298212" cy="422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volume for solid objects using a ruler</a:t>
            </a: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Volume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33BEF"/>
                </a:solidFill>
              </a:rPr>
              <a:t>_________ </a:t>
            </a:r>
            <a:r>
              <a:rPr lang="en-US" sz="2800" dirty="0">
                <a:solidFill>
                  <a:srgbClr val="033BEF"/>
                </a:solidFill>
              </a:rPr>
              <a:t>X _________ </a:t>
            </a:r>
            <a:r>
              <a:rPr lang="en-US" sz="2800" dirty="0" smtClean="0">
                <a:solidFill>
                  <a:srgbClr val="033BEF"/>
                </a:solidFill>
              </a:rPr>
              <a:t>X </a:t>
            </a:r>
            <a:r>
              <a:rPr lang="en-US" sz="2800" dirty="0">
                <a:solidFill>
                  <a:srgbClr val="033BEF"/>
                </a:solidFill>
              </a:rPr>
              <a:t>_________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Units for volume = </a:t>
            </a:r>
            <a:r>
              <a:rPr lang="en-US" sz="2800" dirty="0">
                <a:solidFill>
                  <a:srgbClr val="033BEF"/>
                </a:solidFill>
              </a:rPr>
              <a:t>_________ </a:t>
            </a:r>
            <a:r>
              <a:rPr lang="en-US" sz="2800" dirty="0" smtClean="0">
                <a:solidFill>
                  <a:srgbClr val="033BEF"/>
                </a:solidFill>
              </a:rPr>
              <a:t>or </a:t>
            </a:r>
            <a:r>
              <a:rPr lang="en-US" sz="2800" dirty="0">
                <a:solidFill>
                  <a:srgbClr val="033BEF"/>
                </a:solidFill>
              </a:rPr>
              <a:t>_________  </a:t>
            </a:r>
            <a:r>
              <a:rPr lang="en-US" sz="2800" dirty="0" smtClean="0">
                <a:solidFill>
                  <a:srgbClr val="033BEF"/>
                </a:solidFill>
              </a:rPr>
              <a:t>or </a:t>
            </a:r>
            <a:r>
              <a:rPr lang="en-US" sz="2800" dirty="0">
                <a:solidFill>
                  <a:srgbClr val="033BEF"/>
                </a:solidFill>
              </a:rPr>
              <a:t>_________ </a:t>
            </a:r>
            <a:r>
              <a:rPr lang="en-US" sz="2800" dirty="0" smtClean="0"/>
              <a:t>Find the volume of the block below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= l x  w x 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= __________ X ___________ X __________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= __________ __________(units)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667000" y="2286000"/>
            <a:ext cx="2514600" cy="12954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4.2 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029200" y="3505200"/>
            <a:ext cx="1033462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3.6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429000" y="3733800"/>
            <a:ext cx="1066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9.4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43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Measuring Temperature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Temperature is the measure of how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r>
              <a:rPr lang="en-US" dirty="0" smtClean="0"/>
              <a:t>or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r>
              <a:rPr lang="en-US" dirty="0" smtClean="0"/>
              <a:t>something 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correct unit of temperature in the metric system is</a:t>
            </a:r>
            <a:r>
              <a:rPr lang="en-US" u="sng" dirty="0" smtClean="0">
                <a:solidFill>
                  <a:srgbClr val="033BEF"/>
                </a:solidFill>
              </a:rPr>
              <a:t>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r>
              <a:rPr lang="en-US" dirty="0" smtClean="0"/>
              <a:t>Thermometers are read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r>
              <a:rPr lang="en-US" dirty="0" smtClean="0"/>
              <a:t>when temperatures are above zero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Thermometers are read </a:t>
            </a:r>
            <a:r>
              <a:rPr lang="en-US" dirty="0" smtClean="0">
                <a:solidFill>
                  <a:srgbClr val="033BEF"/>
                </a:solidFill>
              </a:rPr>
              <a:t>__________________ </a:t>
            </a:r>
            <a:r>
              <a:rPr lang="en-US" dirty="0" smtClean="0"/>
              <a:t>when temperatures are below zero.  They will also have a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r>
              <a:rPr lang="en-US" dirty="0" smtClean="0"/>
              <a:t>sign in front of the temperature.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038600"/>
            <a:ext cx="548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Suppose that at 9:00 A.M. the temperature of a room is 18°C, and at noon it is 24°C.What was the increase in temperature?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Mass</a:t>
            </a:r>
            <a:endParaRPr lang="en-US" dirty="0" smtClean="0"/>
          </a:p>
          <a:p>
            <a:r>
              <a:rPr lang="en-US" dirty="0" smtClean="0"/>
              <a:t>A unit of mass in the metric system is the </a:t>
            </a:r>
            <a:r>
              <a:rPr lang="en-US" dirty="0">
                <a:solidFill>
                  <a:srgbClr val="033BEF"/>
                </a:solidFill>
              </a:rPr>
              <a:t>_________ </a:t>
            </a:r>
            <a:endParaRPr lang="en-US" dirty="0" smtClean="0"/>
          </a:p>
          <a:p>
            <a:pPr lvl="0"/>
            <a:r>
              <a:rPr lang="en-US" dirty="0" smtClean="0"/>
              <a:t>Metric mass is measured in the science laboratory by the measuring device called a </a:t>
            </a:r>
            <a:r>
              <a:rPr lang="en-US" dirty="0">
                <a:solidFill>
                  <a:srgbClr val="033BEF"/>
                </a:solidFill>
              </a:rPr>
              <a:t>_________ _________ _________ </a:t>
            </a:r>
            <a:endParaRPr lang="en-US" dirty="0" smtClean="0"/>
          </a:p>
          <a:p>
            <a:r>
              <a:rPr lang="en-US" dirty="0" smtClean="0"/>
              <a:t>The parts are all labeled in the picture to the below.</a:t>
            </a:r>
          </a:p>
          <a:p>
            <a:endParaRPr lang="en-US" dirty="0"/>
          </a:p>
        </p:txBody>
      </p:sp>
      <p:pic>
        <p:nvPicPr>
          <p:cNvPr id="4" name="Picture 3" descr="triple beam balanc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86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u="sng" dirty="0" smtClean="0"/>
              <a:t>STEPS TO USE TBB</a:t>
            </a:r>
          </a:p>
          <a:p>
            <a:pPr>
              <a:buNone/>
            </a:pPr>
            <a:r>
              <a:rPr lang="en-US" sz="2600" dirty="0" smtClean="0"/>
              <a:t>1) Pointer is pointing to ________________</a:t>
            </a:r>
          </a:p>
          <a:p>
            <a:pPr marL="457200" lvl="1" indent="0">
              <a:buNone/>
            </a:pPr>
            <a:r>
              <a:rPr lang="en-US" sz="2400" b="1" dirty="0" smtClean="0"/>
              <a:t>Q: Pointer above the zero?</a:t>
            </a:r>
          </a:p>
          <a:p>
            <a:pPr marL="457200" lvl="1" indent="0">
              <a:buNone/>
            </a:pPr>
            <a:r>
              <a:rPr lang="en-US" sz="2400" dirty="0" smtClean="0"/>
              <a:t>A: turn the knob 	</a:t>
            </a:r>
            <a:r>
              <a:rPr lang="en-US" sz="2400" dirty="0" smtClean="0">
                <a:solidFill>
                  <a:srgbClr val="033BEF"/>
                </a:solidFill>
              </a:rPr>
              <a:t>___________ </a:t>
            </a:r>
            <a:r>
              <a:rPr lang="en-US" sz="2400" dirty="0" smtClean="0"/>
              <a:t>you (down) 		</a:t>
            </a:r>
          </a:p>
          <a:p>
            <a:pPr marL="457200" lvl="1" indent="0">
              <a:buNone/>
            </a:pPr>
            <a:r>
              <a:rPr lang="en-US" sz="2400" b="1" dirty="0" smtClean="0"/>
              <a:t>Q: Pointer below the zero </a:t>
            </a:r>
          </a:p>
          <a:p>
            <a:pPr marL="457200" lvl="1" indent="0">
              <a:buNone/>
            </a:pPr>
            <a:r>
              <a:rPr lang="en-US" sz="2400" dirty="0" smtClean="0"/>
              <a:t>A: turn the knob </a:t>
            </a:r>
            <a:r>
              <a:rPr lang="en-US" sz="2400" dirty="0">
                <a:solidFill>
                  <a:srgbClr val="033BEF"/>
                </a:solidFill>
              </a:rPr>
              <a:t>___________ </a:t>
            </a:r>
            <a:r>
              <a:rPr lang="en-US" sz="2400" dirty="0" smtClean="0"/>
              <a:t>from you </a:t>
            </a:r>
            <a:r>
              <a:rPr lang="en-US" sz="2400" dirty="0"/>
              <a:t>(up) </a:t>
            </a:r>
            <a:endParaRPr lang="en-US" sz="2400" dirty="0" smtClean="0"/>
          </a:p>
          <a:p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2) Put object on measuring tray</a:t>
            </a:r>
            <a:endParaRPr lang="en-US" dirty="0"/>
          </a:p>
        </p:txBody>
      </p:sp>
      <p:pic>
        <p:nvPicPr>
          <p:cNvPr id="4" name="irc_mi" descr="http://www.lecoursedebiase.com/images/Metric8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0386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3) Move the riders</a:t>
            </a:r>
          </a:p>
          <a:p>
            <a:pPr lvl="1"/>
            <a:r>
              <a:rPr lang="en-US" dirty="0" smtClean="0"/>
              <a:t> start with the  100s rider…stop at each 100. When the pointer drops, go back 1 space</a:t>
            </a:r>
            <a:endParaRPr lang="en-US" dirty="0"/>
          </a:p>
          <a:p>
            <a:pPr lvl="1"/>
            <a:r>
              <a:rPr lang="en-US" dirty="0" smtClean="0"/>
              <a:t>then the 10s </a:t>
            </a:r>
            <a:r>
              <a:rPr lang="en-US" dirty="0"/>
              <a:t>rider…stop at each </a:t>
            </a:r>
            <a:r>
              <a:rPr lang="en-US" dirty="0" smtClean="0"/>
              <a:t>10</a:t>
            </a:r>
            <a:r>
              <a:rPr lang="en-US" dirty="0"/>
              <a:t>. When the pointer drops, go back 1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lastly move the  1s  rider until the pointer is on the line</a:t>
            </a:r>
          </a:p>
          <a:p>
            <a:pPr>
              <a:buNone/>
            </a:pPr>
            <a:r>
              <a:rPr lang="en-US" dirty="0" smtClean="0"/>
              <a:t>4) Add all the riders together to get the final mass</a:t>
            </a:r>
          </a:p>
          <a:p>
            <a:pPr lvl="0">
              <a:buNone/>
            </a:pPr>
            <a:r>
              <a:rPr lang="en-US" dirty="0" smtClean="0"/>
              <a:t>EX: The final mass below is ____________________</a:t>
            </a:r>
          </a:p>
          <a:p>
            <a:endParaRPr lang="en-US" dirty="0"/>
          </a:p>
        </p:txBody>
      </p:sp>
      <p:pic>
        <p:nvPicPr>
          <p:cNvPr id="4" name="Picture 3" descr="images of science 8 cumulative chapters 1 4 matter atoms &amp; periodic table wallpaper">
            <a:hlinkClick r:id="rId2" tooltip="&quot;View images of Science 8 Cumulative Chapters 1 4 Matter Atoms &amp; Periodic Tabl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586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3716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The final mass below is __________________</a:t>
            </a:r>
          </a:p>
        </p:txBody>
      </p:sp>
      <p:pic>
        <p:nvPicPr>
          <p:cNvPr id="4" name="Picture 3" descr="images of what is the total mass on this triple beam balance wallpaper">
            <a:hlinkClick r:id="rId3" tooltip="&quot;View images of What Is The Total Mass On This Triple Beam Balance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71600"/>
            <a:ext cx="7924800" cy="252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87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Myungjo Std M" pitchFamily="18" charset="-128"/>
                <a:ea typeface="Adobe Myungjo Std M" pitchFamily="18" charset="-128"/>
              </a:rPr>
              <a:t>Scientific Method</a:t>
            </a:r>
            <a:endParaRPr lang="en-US" b="1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notes include topics related to scientific method</a:t>
            </a:r>
          </a:p>
          <a:p>
            <a:pPr lvl="1"/>
            <a:r>
              <a:rPr lang="en-US" dirty="0" smtClean="0"/>
              <a:t>Steps of the scientific method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4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Steps of the Scientific Method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371600"/>
            <a:ext cx="2819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US" sz="2000" dirty="0" smtClean="0"/>
              <a:t> </a:t>
            </a:r>
            <a:endParaRPr lang="en-US" sz="2000" dirty="0"/>
          </a:p>
          <a:p>
            <a:pPr marL="342900" indent="-342900"/>
            <a:r>
              <a:rPr lang="en-US" sz="2000" dirty="0"/>
              <a:t>	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2286000"/>
            <a:ext cx="28194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/>
              <a:t>2. 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3962399"/>
            <a:ext cx="2819400" cy="7184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/>
              <a:t>4.  </a:t>
            </a:r>
            <a:endParaRPr lang="en-US" sz="20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4876800"/>
            <a:ext cx="2819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/>
              <a:t>5.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3124200"/>
            <a:ext cx="2819400" cy="67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/>
              <a:t>3. </a:t>
            </a:r>
            <a:endParaRPr lang="en-US" sz="20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98862" y="5867400"/>
            <a:ext cx="2806337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/>
              <a:t>6.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0" y="1293487"/>
            <a:ext cx="411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/>
              <a:t>To remember the order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b="1" i="1" u="sng" dirty="0" smtClean="0"/>
              <a:t>P</a:t>
            </a:r>
            <a:r>
              <a:rPr lang="en-US" sz="2800" i="1" dirty="0" smtClean="0"/>
              <a:t>aul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R</a:t>
            </a:r>
            <a:r>
              <a:rPr lang="en-US" sz="2800" i="1" dirty="0" smtClean="0"/>
              <a:t>an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H</a:t>
            </a:r>
            <a:r>
              <a:rPr lang="en-US" sz="2800" i="1" dirty="0" smtClean="0"/>
              <a:t>appily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E</a:t>
            </a:r>
            <a:r>
              <a:rPr lang="en-US" sz="2800" i="1" dirty="0" smtClean="0"/>
              <a:t>xiting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R</a:t>
            </a:r>
            <a:r>
              <a:rPr lang="en-US" sz="2800" i="1" dirty="0" smtClean="0"/>
              <a:t>achel’s 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C</a:t>
            </a:r>
            <a:r>
              <a:rPr lang="en-US" sz="2800" i="1" dirty="0" smtClean="0"/>
              <a:t>ar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/>
              <a:t>Observation:  </a:t>
            </a:r>
            <a:r>
              <a:rPr lang="en-US" dirty="0"/>
              <a:t>To use your </a:t>
            </a:r>
            <a:r>
              <a:rPr lang="en-US" u="sng" dirty="0" smtClean="0">
                <a:solidFill>
                  <a:srgbClr val="033BEF"/>
                </a:solidFill>
              </a:rPr>
              <a:t>_______________ </a:t>
            </a:r>
            <a:r>
              <a:rPr lang="en-US" dirty="0" smtClean="0"/>
              <a:t>to </a:t>
            </a:r>
            <a:r>
              <a:rPr lang="en-US" dirty="0"/>
              <a:t>gather information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Inference: </a:t>
            </a:r>
            <a:r>
              <a:rPr lang="en-US" dirty="0"/>
              <a:t>To give a possible </a:t>
            </a:r>
            <a:r>
              <a:rPr lang="en-US" u="sng" dirty="0">
                <a:solidFill>
                  <a:srgbClr val="033BEF"/>
                </a:solidFill>
              </a:rPr>
              <a:t>_______________</a:t>
            </a:r>
            <a:r>
              <a:rPr lang="en-US" dirty="0">
                <a:solidFill>
                  <a:srgbClr val="033BEF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an observation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What is the scientific method?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Universal approach to scientific problems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Identify the </a:t>
            </a:r>
            <a:r>
              <a:rPr lang="en-US" b="1" u="sng" dirty="0" smtClean="0"/>
              <a:t>PROBLEM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i="1" dirty="0" smtClean="0"/>
              <a:t>Always in the form of a </a:t>
            </a:r>
            <a:r>
              <a:rPr lang="en-US" i="1" u="sng" dirty="0" smtClean="0"/>
              <a:t>question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Ex. Does ____________ more for a test increase the grade you will get on the test?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RESEARCH</a:t>
            </a:r>
            <a:r>
              <a:rPr lang="en-US" dirty="0" smtClean="0"/>
              <a:t> the problem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Gather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____________ </a:t>
            </a:r>
            <a:endParaRPr lang="en-US" i="1" u="sng" dirty="0" smtClean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smtClean="0"/>
              <a:t>Ex. Memory </a:t>
            </a:r>
            <a:r>
              <a:rPr lang="en-US" dirty="0"/>
              <a:t>____________ </a:t>
            </a:r>
            <a:r>
              <a:rPr lang="en-US" dirty="0" smtClean="0"/>
              <a:t>with practice, etc.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3. Form an </a:t>
            </a:r>
            <a:r>
              <a:rPr lang="en-US" b="1" u="sng" dirty="0" smtClean="0"/>
              <a:t>HYPOTHESIS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Educated guess in form of </a:t>
            </a:r>
            <a:r>
              <a:rPr lang="en-US" u="sng" dirty="0" smtClean="0"/>
              <a:t>IF…THEN…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Ex.  If I studied _____________ for a test then my grade on the test will _______________.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4.Setting up a controlled </a:t>
            </a:r>
            <a:r>
              <a:rPr lang="en-US" b="1" u="sng" dirty="0" smtClean="0"/>
              <a:t>EXPERIMENT</a:t>
            </a:r>
          </a:p>
          <a:p>
            <a:pPr>
              <a:buNone/>
            </a:pPr>
            <a:r>
              <a:rPr lang="en-US" dirty="0" smtClean="0"/>
              <a:t>	Only </a:t>
            </a:r>
            <a:r>
              <a:rPr lang="en-US" b="1" u="sng" dirty="0" smtClean="0"/>
              <a:t>1</a:t>
            </a:r>
            <a:r>
              <a:rPr lang="en-US" dirty="0" smtClean="0"/>
              <a:t> variable is tested</a:t>
            </a:r>
          </a:p>
          <a:p>
            <a:pPr>
              <a:buNone/>
            </a:pPr>
            <a:r>
              <a:rPr lang="en-US" dirty="0" smtClean="0"/>
              <a:t>a. Control group</a:t>
            </a:r>
          </a:p>
          <a:p>
            <a:pPr>
              <a:buNone/>
            </a:pPr>
            <a:r>
              <a:rPr lang="en-US" dirty="0" smtClean="0"/>
              <a:t>	Does not have a variable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treated with </a:t>
            </a:r>
            <a:r>
              <a:rPr lang="en-US" dirty="0"/>
              <a:t>_____________ </a:t>
            </a:r>
          </a:p>
          <a:p>
            <a:pPr>
              <a:buNone/>
            </a:pPr>
            <a:r>
              <a:rPr lang="en-US" dirty="0" smtClean="0"/>
              <a:t>Ex.  No </a:t>
            </a:r>
            <a:r>
              <a:rPr lang="en-US" dirty="0"/>
              <a:t>_____________ </a:t>
            </a:r>
            <a:r>
              <a:rPr lang="en-US" dirty="0" smtClean="0"/>
              <a:t>before the test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Experimental group</a:t>
            </a:r>
          </a:p>
          <a:p>
            <a:pPr>
              <a:buNone/>
            </a:pPr>
            <a:r>
              <a:rPr lang="en-US" dirty="0" smtClean="0"/>
              <a:t>	Group that has the </a:t>
            </a:r>
            <a:r>
              <a:rPr lang="en-US" u="sng" dirty="0" smtClean="0"/>
              <a:t>variable</a:t>
            </a:r>
            <a:r>
              <a:rPr lang="en-US" dirty="0" smtClean="0"/>
              <a:t> to be tested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/>
              <a:t>_____________ </a:t>
            </a:r>
            <a:r>
              <a:rPr lang="en-US" dirty="0" smtClean="0"/>
              <a:t>before the test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>
              <a:solidFill>
                <a:srgbClr val="033BEF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>
              <a:solidFill>
                <a:srgbClr val="033BE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362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c. Independent variable (_____ Decide)</a:t>
            </a:r>
          </a:p>
          <a:p>
            <a:pPr>
              <a:buNone/>
            </a:pPr>
            <a:r>
              <a:rPr lang="en-US" dirty="0" smtClean="0"/>
              <a:t>	 -Goes on the ______</a:t>
            </a:r>
          </a:p>
          <a:p>
            <a:pPr>
              <a:buNone/>
            </a:pPr>
            <a:r>
              <a:rPr lang="en-US" dirty="0" smtClean="0"/>
              <a:t>Ex. __________ studying for test</a:t>
            </a:r>
          </a:p>
          <a:p>
            <a:pPr>
              <a:buNone/>
            </a:pPr>
            <a:r>
              <a:rPr lang="en-US" dirty="0" smtClean="0"/>
              <a:t>d. Dependent variable (__________)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-goes on </a:t>
            </a:r>
            <a:r>
              <a:rPr lang="en-US" dirty="0"/>
              <a:t>the ______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Ex. ________ on </a:t>
            </a:r>
            <a:r>
              <a:rPr lang="en-US" dirty="0"/>
              <a:t>t</a:t>
            </a:r>
            <a:r>
              <a:rPr lang="en-US" dirty="0" smtClean="0"/>
              <a:t>est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dep_inde_variables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25908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 l="5000" t="17709" r="36874" b="23958"/>
          <a:stretch>
            <a:fillRect/>
          </a:stretch>
        </p:blipFill>
        <p:spPr bwMode="auto">
          <a:xfrm>
            <a:off x="609600" y="1828800"/>
            <a:ext cx="76200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5. Recording and Analyzing </a:t>
            </a:r>
            <a:r>
              <a:rPr lang="en-US" sz="3200" b="1" u="sng" dirty="0" smtClean="0"/>
              <a:t>______________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600" dirty="0" smtClean="0"/>
              <a:t>Put data in graphs, tables, diagrams, and charts, and analyze the results.  See if it supports your hypothesis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 rot="-5400000">
            <a:off x="1866900" y="3162300"/>
            <a:ext cx="1524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entury Gothic" pitchFamily="34" charset="0"/>
              </a:rPr>
              <a:t>Dependent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6248400" y="5867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entury Gothic" pitchFamily="34" charset="0"/>
              </a:rPr>
              <a:t>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Data can be separated into two categories</a:t>
            </a:r>
          </a:p>
          <a:p>
            <a:pPr marL="609600" indent="-609600">
              <a:lnSpc>
                <a:spcPct val="90000"/>
              </a:lnSpc>
              <a:buAutoNum type="arabicParenR"/>
            </a:pPr>
            <a:r>
              <a:rPr lang="en-US" dirty="0" smtClean="0"/>
              <a:t>_______________________ : is descriptive information (it </a:t>
            </a:r>
            <a:r>
              <a:rPr lang="en-US" i="1" dirty="0" smtClean="0"/>
              <a:t>describes</a:t>
            </a:r>
            <a:r>
              <a:rPr lang="en-US" dirty="0" smtClean="0"/>
              <a:t> something) </a:t>
            </a:r>
          </a:p>
          <a:p>
            <a:pPr marL="609600" indent="-609600">
              <a:lnSpc>
                <a:spcPct val="90000"/>
              </a:lnSpc>
              <a:buAutoNum type="arabicParenR"/>
            </a:pPr>
            <a:r>
              <a:rPr lang="en-US" dirty="0"/>
              <a:t>_______________________ : </a:t>
            </a:r>
            <a:r>
              <a:rPr lang="en-US" dirty="0" smtClean="0"/>
              <a:t>is numerical information (numbers).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Example: What do we know about Arrow the Dog?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 Qualitative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- He is brown and black</a:t>
            </a:r>
          </a:p>
          <a:p>
            <a:pPr>
              <a:buNone/>
            </a:pPr>
            <a:r>
              <a:rPr lang="en-US" dirty="0" smtClean="0"/>
              <a:t>	- He has long hair</a:t>
            </a:r>
          </a:p>
          <a:p>
            <a:pPr>
              <a:buNone/>
            </a:pPr>
            <a:r>
              <a:rPr lang="en-US" dirty="0" smtClean="0"/>
              <a:t>	- He has lots of energy</a:t>
            </a:r>
          </a:p>
          <a:p>
            <a:pPr>
              <a:buNone/>
            </a:pPr>
            <a:r>
              <a:rPr lang="en-US" b="1" u="sng" dirty="0" smtClean="0"/>
              <a:t>Quantitative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 has 4 legs</a:t>
            </a:r>
          </a:p>
          <a:p>
            <a:pPr lvl="1"/>
            <a:r>
              <a:rPr lang="en-US" dirty="0" smtClean="0"/>
              <a:t>He has 2 brothers</a:t>
            </a:r>
          </a:p>
          <a:p>
            <a:pPr lvl="1"/>
            <a:r>
              <a:rPr lang="en-US" dirty="0" smtClean="0"/>
              <a:t>He weighs 25.5 kg</a:t>
            </a:r>
          </a:p>
          <a:p>
            <a:pPr lvl="1"/>
            <a:r>
              <a:rPr lang="en-US" dirty="0" smtClean="0"/>
              <a:t>He is 565 mm tall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Arrow the D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3048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6. Drawing a </a:t>
            </a:r>
            <a:r>
              <a:rPr lang="en-US" b="1" u="sng" dirty="0" smtClean="0"/>
              <a:t>CONCLUSION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Explanation supported by </a:t>
            </a:r>
            <a:r>
              <a:rPr lang="en-US" u="sng" dirty="0" smtClean="0"/>
              <a:t>________</a:t>
            </a:r>
            <a:r>
              <a:rPr lang="en-US" dirty="0" smtClean="0"/>
              <a:t>;</a:t>
            </a:r>
            <a:r>
              <a:rPr lang="en-US" b="1" dirty="0" smtClean="0"/>
              <a:t> </a:t>
            </a:r>
            <a:r>
              <a:rPr lang="en-US" dirty="0" smtClean="0"/>
              <a:t>answer to the problem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Ex. I earned 5 points ________ when I studied for my test than when I ______ _______ study.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3810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Example</a:t>
            </a:r>
          </a:p>
          <a:p>
            <a:pPr>
              <a:buNone/>
            </a:pPr>
            <a:r>
              <a:rPr lang="en-US" sz="2400" b="1" dirty="0" smtClean="0"/>
              <a:t>Observation:</a:t>
            </a:r>
          </a:p>
          <a:p>
            <a:pPr>
              <a:buNone/>
            </a:pPr>
            <a:r>
              <a:rPr lang="en-US" sz="1800" dirty="0" smtClean="0"/>
              <a:t>(What do you see</a:t>
            </a:r>
            <a:r>
              <a:rPr lang="en-US" sz="1800" b="1" dirty="0"/>
              <a:t>)</a:t>
            </a:r>
          </a:p>
          <a:p>
            <a:pPr>
              <a:buNone/>
            </a:pPr>
            <a:r>
              <a:rPr lang="en-US" sz="2400" b="1" dirty="0" smtClean="0"/>
              <a:t>_______________________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_______________________</a:t>
            </a:r>
          </a:p>
          <a:p>
            <a:pPr>
              <a:buNone/>
            </a:pPr>
            <a:r>
              <a:rPr lang="en-US" sz="2400" b="1" dirty="0" smtClean="0"/>
              <a:t>_______________________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Inference:</a:t>
            </a:r>
          </a:p>
          <a:p>
            <a:pPr>
              <a:buNone/>
            </a:pPr>
            <a:r>
              <a:rPr lang="en-US" sz="1800" dirty="0"/>
              <a:t>(What do you </a:t>
            </a:r>
            <a:r>
              <a:rPr lang="en-US" sz="1800" dirty="0" smtClean="0"/>
              <a:t>think happened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______________________________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______________________________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______________________________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</p:txBody>
      </p:sp>
      <p:pic>
        <p:nvPicPr>
          <p:cNvPr id="5" name="irc_mi" descr="http://blog.leizerman.com/wp-content/uploads/Leizerman-Associates_bicycling-safet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14400"/>
            <a:ext cx="426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and Inference Demo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Observations (I see…)</a:t>
            </a:r>
          </a:p>
          <a:p>
            <a:pPr marL="0" indent="0">
              <a:buNone/>
            </a:pPr>
            <a:r>
              <a:rPr lang="en-US" dirty="0" smtClean="0"/>
              <a:t>Initial</a:t>
            </a:r>
          </a:p>
          <a:p>
            <a:pPr marL="0" indent="0">
              <a:buNone/>
            </a:pPr>
            <a:r>
              <a:rPr lang="en-US" dirty="0" smtClean="0"/>
              <a:t>1. ___________________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___________________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1 change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___________________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___________________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final change</a:t>
            </a:r>
          </a:p>
          <a:p>
            <a:pPr marL="0" indent="0">
              <a:buNone/>
            </a:pPr>
            <a:r>
              <a:rPr lang="en-US" dirty="0"/>
              <a:t>___________________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Inferences (I think…)</a:t>
            </a:r>
          </a:p>
          <a:p>
            <a:pPr marL="0" indent="0">
              <a:buNone/>
            </a:pPr>
            <a:r>
              <a:rPr lang="en-US" dirty="0" smtClean="0"/>
              <a:t>Initial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___________________</a:t>
            </a:r>
          </a:p>
          <a:p>
            <a:pPr marL="0" indent="0">
              <a:buNone/>
            </a:pPr>
            <a:r>
              <a:rPr lang="en-US" dirty="0"/>
              <a:t>2. ___________________</a:t>
            </a:r>
          </a:p>
          <a:p>
            <a:pPr marL="0" indent="0">
              <a:buNone/>
            </a:pPr>
            <a:r>
              <a:rPr lang="en-US" dirty="0"/>
              <a:t>After 1 change</a:t>
            </a:r>
          </a:p>
          <a:p>
            <a:pPr marL="0" indent="0">
              <a:buNone/>
            </a:pPr>
            <a:r>
              <a:rPr lang="en-US" dirty="0"/>
              <a:t>1. ___________________</a:t>
            </a:r>
          </a:p>
          <a:p>
            <a:pPr marL="0" indent="0">
              <a:buNone/>
            </a:pPr>
            <a:r>
              <a:rPr lang="en-US" dirty="0"/>
              <a:t>2. ___________________</a:t>
            </a:r>
          </a:p>
          <a:p>
            <a:pPr marL="0" indent="0">
              <a:buNone/>
            </a:pPr>
            <a:r>
              <a:rPr lang="en-US" dirty="0"/>
              <a:t>After final change</a:t>
            </a:r>
          </a:p>
          <a:p>
            <a:pPr marL="0" indent="0">
              <a:buNone/>
            </a:pPr>
            <a:r>
              <a:rPr lang="en-US" dirty="0"/>
              <a:t>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19809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Estimate: </a:t>
            </a:r>
            <a:r>
              <a:rPr lang="en-US" dirty="0" smtClean="0"/>
              <a:t>to make a careful </a:t>
            </a:r>
            <a:r>
              <a:rPr lang="en-US" u="sng" dirty="0" smtClean="0">
                <a:solidFill>
                  <a:srgbClr val="033BEF"/>
                </a:solidFill>
              </a:rPr>
              <a:t>_______________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How many pieces of candy</a:t>
            </a:r>
          </a:p>
          <a:p>
            <a:pPr>
              <a:buNone/>
            </a:pPr>
            <a:r>
              <a:rPr lang="en-US" dirty="0" smtClean="0"/>
              <a:t> (M&amp;Ms) are in the container? </a:t>
            </a:r>
          </a:p>
          <a:p>
            <a:pPr>
              <a:buNone/>
            </a:pPr>
            <a:r>
              <a:rPr lang="en-US" dirty="0" smtClean="0"/>
              <a:t> ________________</a:t>
            </a:r>
          </a:p>
          <a:p>
            <a:pPr>
              <a:buNone/>
            </a:pPr>
            <a:r>
              <a:rPr lang="en-US" dirty="0" smtClean="0"/>
              <a:t>(put your name and guess on a sticky and pass it up!)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Measure: </a:t>
            </a:r>
            <a:r>
              <a:rPr lang="en-US" dirty="0" smtClean="0"/>
              <a:t>To find the </a:t>
            </a:r>
            <a:r>
              <a:rPr lang="en-US" u="sng" dirty="0" smtClean="0">
                <a:solidFill>
                  <a:srgbClr val="033BEF"/>
                </a:solidFill>
              </a:rPr>
              <a:t>___________ </a:t>
            </a:r>
            <a:r>
              <a:rPr lang="en-US" dirty="0" smtClean="0"/>
              <a:t>amount of something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Measure the object on your desk in cm.  Record your measurement for length and width below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length: ________________________		</a:t>
            </a:r>
          </a:p>
          <a:p>
            <a:pPr>
              <a:buNone/>
            </a:pPr>
            <a:r>
              <a:rPr lang="en-US" dirty="0" smtClean="0"/>
              <a:t>width : _________________________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www.astrobetter.com/wp-content/uploads/2010/10/math_estimat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685800"/>
            <a:ext cx="3124200" cy="1910712"/>
          </a:xfrm>
          <a:prstGeom prst="rect">
            <a:avLst/>
          </a:prstGeom>
          <a:noFill/>
        </p:spPr>
      </p:pic>
      <p:pic>
        <p:nvPicPr>
          <p:cNvPr id="2052" name="Picture 4" descr="http://1.bp.blogspot.com/-ZHLVC3eVtMs/UFs31dcNdcI/AAAAAAAAA0E/ffCcLlQYNk8/s1600/measur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5398" y="4419600"/>
            <a:ext cx="1770001" cy="2251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Predict: </a:t>
            </a:r>
            <a:r>
              <a:rPr lang="en-US" dirty="0" smtClean="0"/>
              <a:t>To guess about the </a:t>
            </a:r>
            <a:r>
              <a:rPr lang="en-US" dirty="0" smtClean="0">
                <a:solidFill>
                  <a:srgbClr val="033BEF"/>
                </a:solidFill>
              </a:rPr>
              <a:t>_______________ </a:t>
            </a:r>
            <a:r>
              <a:rPr lang="en-US" dirty="0" smtClean="0"/>
              <a:t>based on the past.</a:t>
            </a:r>
          </a:p>
          <a:p>
            <a:pPr>
              <a:buNone/>
            </a:pPr>
            <a:r>
              <a:rPr lang="en-US" dirty="0" smtClean="0"/>
              <a:t>Ex. Predict what the weather will be like in two days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Temperature: _______________________	</a:t>
            </a:r>
          </a:p>
          <a:p>
            <a:pPr>
              <a:buNone/>
            </a:pPr>
            <a:r>
              <a:rPr lang="en-US" dirty="0" smtClean="0"/>
              <a:t>Climate (rain/cloudy/sunny):_________________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Classify: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33BEF"/>
                </a:solidFill>
              </a:rPr>
              <a:t>_______________ </a:t>
            </a:r>
            <a:r>
              <a:rPr lang="en-US" dirty="0" smtClean="0"/>
              <a:t>items based on how they are alike</a:t>
            </a:r>
          </a:p>
          <a:p>
            <a:pPr>
              <a:buNone/>
            </a:pPr>
            <a:r>
              <a:rPr lang="en-US" dirty="0" smtClean="0"/>
              <a:t>Ex. Classify the group of animals in front of you in the bag.  Write down below how or what characteristic you use to classify the animals.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blog.kensington.com/security/files/2011/02/predic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143000"/>
            <a:ext cx="1371600" cy="1524001"/>
          </a:xfrm>
          <a:prstGeom prst="rect">
            <a:avLst/>
          </a:prstGeom>
          <a:noFill/>
        </p:spPr>
      </p:pic>
      <p:pic>
        <p:nvPicPr>
          <p:cNvPr id="1028" name="Picture 4" descr="http://4.bp.blogspot.com/-PTD1Y1RmviA/TbQrLNI10SI/AAAAAAAAAD8/dEjbjlCTruM/s400/classif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257800"/>
            <a:ext cx="381000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Classify the group of animals in front of you in the bag.  Write down below how or what </a:t>
            </a:r>
            <a:r>
              <a:rPr lang="en-US" dirty="0" smtClean="0"/>
              <a:t>characteristic </a:t>
            </a:r>
            <a:r>
              <a:rPr lang="en-US" dirty="0"/>
              <a:t>you use to classify the animals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Group </a:t>
            </a:r>
            <a:r>
              <a:rPr lang="en-US" dirty="0"/>
              <a:t>A: </a:t>
            </a:r>
            <a:r>
              <a:rPr lang="en-US" dirty="0" smtClean="0"/>
              <a:t>____________________________________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    Group </a:t>
            </a:r>
            <a:r>
              <a:rPr lang="en-US" dirty="0"/>
              <a:t>B: </a:t>
            </a:r>
            <a:r>
              <a:rPr lang="en-US" dirty="0" smtClean="0"/>
              <a:t>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    Group </a:t>
            </a:r>
            <a:r>
              <a:rPr lang="en-US" dirty="0"/>
              <a:t>C: </a:t>
            </a:r>
            <a:r>
              <a:rPr lang="en-US" dirty="0" smtClean="0"/>
              <a:t>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9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610600" cy="647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Hypothesize: </a:t>
            </a:r>
            <a:r>
              <a:rPr lang="en-US" dirty="0" smtClean="0"/>
              <a:t>To suggest an </a:t>
            </a:r>
            <a:r>
              <a:rPr lang="en-US" dirty="0" smtClean="0">
                <a:solidFill>
                  <a:srgbClr val="033BEF"/>
                </a:solidFill>
              </a:rPr>
              <a:t>_______________ </a:t>
            </a:r>
            <a:r>
              <a:rPr lang="en-US" dirty="0" smtClean="0"/>
              <a:t>to a problem</a:t>
            </a:r>
          </a:p>
          <a:p>
            <a:pPr>
              <a:buNone/>
            </a:pPr>
            <a:r>
              <a:rPr lang="en-US" dirty="0" smtClean="0"/>
              <a:t>Ex. What student do you think will have the middle most height in your class?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I believe that ___________________________ will have the middle most height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Was your hypothesis support or denied? ____________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Record and organize: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 take down </a:t>
            </a:r>
            <a:r>
              <a:rPr lang="en-US" dirty="0"/>
              <a:t>____________</a:t>
            </a:r>
            <a:endParaRPr lang="en-US" u="sng" dirty="0" smtClean="0">
              <a:solidFill>
                <a:srgbClr val="033BEF"/>
              </a:solidFill>
            </a:endParaRPr>
          </a:p>
          <a:p>
            <a:pPr>
              <a:buNone/>
            </a:pPr>
            <a:r>
              <a:rPr lang="en-US" dirty="0" smtClean="0"/>
              <a:t> (data) and arrange them</a:t>
            </a:r>
          </a:p>
          <a:p>
            <a:pPr>
              <a:buNone/>
            </a:pPr>
            <a:r>
              <a:rPr lang="en-US" dirty="0" smtClean="0"/>
              <a:t> into a </a:t>
            </a:r>
            <a:r>
              <a:rPr lang="en-US" dirty="0"/>
              <a:t>____________ or </a:t>
            </a:r>
            <a:r>
              <a:rPr lang="en-US" dirty="0" smtClean="0"/>
              <a:t>a </a:t>
            </a:r>
          </a:p>
          <a:p>
            <a:pPr>
              <a:buNone/>
            </a:pPr>
            <a:r>
              <a:rPr lang="en-US" dirty="0" smtClean="0"/>
              <a:t>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4578" name="Picture 2" descr="http://bestdesignoptions.com/wp-content/uploads/2010/04/graph-creator-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4489" y="3276599"/>
            <a:ext cx="4762500" cy="330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991</Words>
  <Application>Microsoft Office PowerPoint</Application>
  <PresentationFormat>On-screen Show (4:3)</PresentationFormat>
  <Paragraphs>271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Unit 1: Measurement and The Scientific Method</vt:lpstr>
      <vt:lpstr>5 Senses</vt:lpstr>
      <vt:lpstr>PowerPoint Presentation</vt:lpstr>
      <vt:lpstr>PowerPoint Presentation</vt:lpstr>
      <vt:lpstr>Observation and Inference Demo</vt:lpstr>
      <vt:lpstr>PowerPoint Presentation</vt:lpstr>
      <vt:lpstr>PowerPoint Presentation</vt:lpstr>
      <vt:lpstr>Classification Activity</vt:lpstr>
      <vt:lpstr>PowerPoint Presentation</vt:lpstr>
      <vt:lpstr>Conclusions: To give a ____________ result to a problem. Ex. </vt:lpstr>
      <vt:lpstr>MEASUREMENT</vt:lpstr>
      <vt:lpstr>PowerPoint Presentation</vt:lpstr>
      <vt:lpstr>Measuring with a Metric Ruler </vt:lpstr>
      <vt:lpstr>PowerPoint Presentation</vt:lpstr>
      <vt:lpstr>PowerPoint Presentation</vt:lpstr>
      <vt:lpstr>PowerPoint Presentation</vt:lpstr>
      <vt:lpstr>PowerPoint Presentation</vt:lpstr>
      <vt:lpstr>What are the volumes of these liquids?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Scientific Method</vt:lpstr>
      <vt:lpstr>Steps of the Scientific Method</vt:lpstr>
      <vt:lpstr>Scientific Method</vt:lpstr>
      <vt:lpstr>PowerPoint Presentation</vt:lpstr>
      <vt:lpstr>PowerPoint Presentation</vt:lpstr>
      <vt:lpstr>5. Recording and Analyzing ______________ Put data in graphs, tables, diagrams, and charts, and analyze the results.  See if it supports your hypothesis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Measurement and The Scientific Method</dc:title>
  <dc:creator>Paul &amp; Kristen</dc:creator>
  <cp:lastModifiedBy>GCSD</cp:lastModifiedBy>
  <cp:revision>68</cp:revision>
  <cp:lastPrinted>2016-06-24T14:34:24Z</cp:lastPrinted>
  <dcterms:created xsi:type="dcterms:W3CDTF">2013-06-25T00:23:53Z</dcterms:created>
  <dcterms:modified xsi:type="dcterms:W3CDTF">2016-06-24T14:34:25Z</dcterms:modified>
</cp:coreProperties>
</file>