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309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2" r:id="rId22"/>
    <p:sldId id="271" r:id="rId23"/>
    <p:sldId id="277" r:id="rId24"/>
    <p:sldId id="278" r:id="rId25"/>
    <p:sldId id="285" r:id="rId26"/>
    <p:sldId id="310" r:id="rId27"/>
    <p:sldId id="311" r:id="rId28"/>
    <p:sldId id="279" r:id="rId29"/>
    <p:sldId id="280" r:id="rId30"/>
    <p:sldId id="284" r:id="rId31"/>
    <p:sldId id="322" r:id="rId32"/>
    <p:sldId id="323" r:id="rId33"/>
    <p:sldId id="324" r:id="rId34"/>
    <p:sldId id="321" r:id="rId35"/>
    <p:sldId id="308" r:id="rId36"/>
    <p:sldId id="307" r:id="rId37"/>
    <p:sldId id="306" r:id="rId38"/>
    <p:sldId id="287" r:id="rId39"/>
    <p:sldId id="286" r:id="rId40"/>
    <p:sldId id="312" r:id="rId41"/>
    <p:sldId id="313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314" r:id="rId50"/>
    <p:sldId id="315" r:id="rId51"/>
    <p:sldId id="297" r:id="rId52"/>
    <p:sldId id="298" r:id="rId53"/>
    <p:sldId id="316" r:id="rId54"/>
    <p:sldId id="300" r:id="rId55"/>
    <p:sldId id="301" r:id="rId56"/>
    <p:sldId id="317" r:id="rId57"/>
    <p:sldId id="303" r:id="rId58"/>
    <p:sldId id="304" r:id="rId59"/>
    <p:sldId id="305" r:id="rId6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5E8"/>
    <a:srgbClr val="033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A6296F-67D0-4E1E-AC9E-4FB3B27788E5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05E5CA-1B10-4BD7-AEFA-2B94F95F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5-09-16T13:17:34.0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4233 13780,'-21'0,"21"0,0 0,-21 0,21 21,0-21,0 0,-21 0,0 21,21 0,-21 0,21-21,-22 21,1-21,21 22,0-1,-21 0,21-21,0 21,0 0,-21-21,21 21,-21-21,21 43,0-43,0 21,-21 0,21 0,0 0,0 1,0-1,0 21,0-42,0 42,0 1,0-22,0 0,0 21,21-20,-21-1,21 21,0-21,0 22,-21-22,21 0,-21 0,0-21,0 21,22 0,-1 1,-21-1,21 0,-21-21,21 21,0 0,-21-21,21 0,-21 0,22 0,-1 0,-21 0,21 0,0 21,0-21,0 0,1 0,-1 0,21 0,-21 0,0 0,1 0,-1-21,0 0,0 21,21-21,-20-21,20 42,-21-43,0 43,0-21,1 0,-1-21,0 20,-21-20,21 0,0 42,-21-43,0 22,21 0,-21-42,0 41,0 1,0 0,0-21,0-1,0 22,0-21,0 21,-21 0,0-1,21 1,0 0,-21 21,21-21,0 0,-21 21,0 0,21-21,-22 21,22 0,0-22,-21 1,21 21,-21 0,0 0,21-21,-21 21,21 0,-43 0,22-21,0 21,0-21,21 21,-21 0,0 0,-1 0,22 0,-21 0,0 0,21-21,0 21,-21 0,21 0,-21 0,0 0,21 0,-22 0,22 0,-21 0,21 0,-21 0,0 0,21 0,-21 0,21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5-09-16T13:17:27.0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4255 13653,'0'0,"-22"0,22 0,-21 0,21 0,0 0,-21 0,21 0,0 0,0 21,-21-21,21 0,-21 0,21 21,0 0,0-21,0 0,-21 21,21-21,0 0,0 21,0 1,-22-22,22 0,0 21,0-21,0 21,0-21,-21 21,21 0,-21-21,21 21,0 1,0-1,0 0,0-21,-21 21,21 0,0-21,0 21,0 1,0-1,0 0,0-21,0 21,0 0,0 0,0 1,0-1,0 0,0-21,0 21,0 0,0 0,0-21,0 22,0-1,0 0,0-21,0 21,0 0,0 22,0-43,0 21,0-21,21 21,-21 0,21 0,-21-21,21 43,-21-43,22 21,-22-21,21 21,-21 0,0-21,0 21,21-21,-21 0,0 21,21-21,-21 0,21 0,-21 22,0-22,0 21,21-21,-21 0,0 0,22 0,-22 0,21 0,0 0,-21 0,21 0,-21 0,0 0,21 0,-21 0,21 0,-21-21,22 21,-22 0,21 0,-21-22,21 22,0 0,0-21,-21 0,21 21,1-21,-22 21,21-21,0 21,-21-21,21-1,-21 22,0-21,21 0,-21 0,0 0,0 0,21-1,-21 1,22 0,-22 0,0 0,0-22,0 22,0 0,0 0,0 0,0 0,0-1,0 1,0 0,0 0,0 0,0 21,0-21,0-1,0 1,0 21,0-21,0 0,0 0,-22 0,1 21,21-43,0 43,0-21,-21 21,21 0,0-21,0 0,0 21,0 0,-21-21,21 21,-21-22,21 1,0 21,0 0,-21 0,21-21,0 21,0 0,-22-21,1 21,21 0,0 0,0-21,-21 21,21 0,0-21,-21 21,21 0,-21 0,0 0,21 0,-22 0,22 0,0 0,-21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6-06-24T12:24:47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10287 9477,'0'0,"0"0,0 24,-24 0,24 0,0 0,0-1,0 1,0 24,0-1,0-23,0 24,0-24,0 0,0-1,0 1,0 0,0 24,0-25,0 1,0 24,0-24,-24-1,24 1,0-24,0 24,0 0,0 0,0 0,0-1,0-23,0 24,0 0,0 0,0-24,0 24,0-24,0 23,0-23,0 24,0 0,0-24,0 24,0-24,0 0,0 0,0 0,0-48,0 1,0 23,0-24,0 1,0 23,0 0,0-24,0 1,0 23,0 0,0-24,0 25,0-1,0 0,0 0,0 0,24 1,-24-1,0 24,0-24,24 0,-1 24,-23-24,0 24,0-24,0 24,24-23,-24 23,0-24,24 0,-24 0,0 24,24-24,-24 1,24 23,-24-24,0 24,24-24,-24 24,0 0,0-24,0 0,23 24,1 0,-24-23,0 23,24 0,-24-24,0 24,24 0,-24-24,24 24,-1 0,-23 0,24 0,-24 0,24 0,-24 0,24 0,0 0,-24 0,23 0,-23 0,0 0,0 24,24-24,-24 24,24-24,-24 23,0 1,24 0,-24-24,0 48,0-48,0 23,24 1,-24 0,0-24,23 48,-23-48,0 23,0 1,0 0,0-24,0 24,0 0,0 0,24-24,-24 23,0 1,0 0,0-24,0 24,0 0,0-24,0 23,0 1,0 0,0-24,0 24,0 0,0-1,24-23,-24 24,0 0,0 0,0 0,0 0,0-1,0 1,0 0,0-24,0 24,24-24,-24 24,0-1,0-23,0 24,0-24,0 24</inkml:trace>
  <inkml:trace contextRef="#ctx0" brushRef="#br0" timeOffset="1504">10334 10073,'0'0,"0"0,0 0,24 0,-24 0,24 0,24-24,-25 24,25 0,0 0,-1 0,-23-24,24 24,-1 0,-47 0,48 0,-48 0,0 0,24 0,-24 0,23 0,-23 0,24 0,0 0</inkml:trace>
  <inkml:trace contextRef="#ctx0" brushRef="#br0" timeOffset="3506">15168 9239,'0'0,"0"0,0 24,0-24,0 24,0 0,0-1,0 1,0 0,0 0,0-24,0 48,0-48,0 47,0-47,0 24,0 24,0-48,0 47,0-23,0 0,0 0,0-1,0 1,0-24,0 24,0 0,0 0,24 0,-24-24,0 47,0-47,0 24,0 0,0 0,0-1,0 1,0 0,0-24,0 48,0-48,0 23,0 1,0 0,0-24,0 24,0-24,0 24,0-24,0 24,0-1,0-23,0 24,0-24,0 24,0 0,0-24,0 24,0-24,0 0,0-24,0 0</inkml:trace>
  <inkml:trace contextRef="#ctx0" brushRef="#br0" timeOffset="6256">15216 9263,'0'-24,"0"24,0-24,24 24,-24 0,23 0,-23-23,0 23,0-24,24 24,-24 0,24 0,-24 0,24 0,0 0,-24 0,23 0,1 0,0 0,-24 0,24 0,0 0,0 0,-1 0,-23 0,48 0,-48 0,0 0,24 0,-24 0,24 24,-24-24,23 0,-23 23,24-23,-24 48,0-48,0 24,24 0,-24-24,24 23,-24-23,0 0,0 24,0-24,0 24,24-24,-24 24,0-24,0 24,0 0,0-1,0-23,0 24,0-24,0 24,0-24,0 0,0 24,0 0,0-24,0 0,0 23,-24-23,0 24,24-24,-24 24,0-24,1 0,-1 24,0-24,0 0,0 24,1-24,-1 0,0 0,0 23,0-23,0 0,24 0,-23 0,23 0,-24 24,24-24,0 0,0 0,24 0,23 0,1-24,0 24,-1 0,48 0,-47 0,0 0,-1-23,-23 23,24 0,-48 0,24 0,-1 0,-23 0,0 0,24 0,-24 0,0 0,24 0,-24 23,0-23,0 24,24-24,-24 0,0 24,0 0,24-24,-24 0,0 24,0-24,0 24,0-24,0 23,0 1,0-24,0 24,0 0,0 0,0-1,-24-23,24 24,0 0,0 0,-24-24,24 24,0-1,0 1,-24-24,24 24,0 0,0-24,-24 0,24 24,-23-24,23 24,-24-24,24 0,0 0,-48 23,48-23,-24 24,1-24,-1 0,0 24,0-24,0 24,0-24,1 0,-25 0,24 0,0 0,-47 0,47 0,0 0,-23 0,23 24,0-24,-24 0,48 0,-23 0,23 0,-24 0,0 0,24 0,-24 0,24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6-06-24T12:26:42.1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10120 10216,'0'0,"0"0,0-24,0 24,24-24,-24 0,0-24,24 25,-1-1,-23-48,24 49,-24-25,24 0,-24 25,24-25,-24 24,0 0,24-23,-24 23,0 24,0-48,0 48,23-24,-23 1,24-1,-24 0,0 24,0-48,24 48,-24-47,0 23,24 24,0-48,-24 24,0 1,24-1,-1 0,-23 24,0-24,0 24,24 0,-24 0,0 0,0 24,0 0,24 0,0 23,-24-23,24 0,-1 0,-23 0,0-1,24 1,-24-24,24 24,-24 0,0-24,0 24,0-1,0 1,0-24,0 24,24 0,-24 0,0-24,0 23,0 1,0 0,0-24,0 24,0 0,0 0,0-1,0 1,0 0,0 0,0 0,0 23,0-23,0 0,0 0,0-24,0 47,0-47,0 24,0-24,0 24,0-24,24 0,-24 24,0 0,23-24</inkml:trace>
  <inkml:trace contextRef="#ctx0" brushRef="#br0" timeOffset="912.0912">10239 9882,'0'0,"0"0,24 0,0 0,-24 0,23-24,25 24,-24 0,0 0,23-23,-23 23,0 0,24 0,-25 0,1 0,-24 0,0 0,24 0,-24 0,24 0,-24 0,24 0,-1 0,-23 0,24 0,-24 0</inkml:trace>
  <inkml:trace contextRef="#ctx0" brushRef="#br0" timeOffset="3920.392">15025 9334,'0'0,"0"0,0 24,0-24,0 24,0 24,0-24,0 23,0 1,24-1,-24-23,0 48,0-49,0 1,0 24,0 0,0-25,0 1,0 0,0 0,0 0,0-1,0 1,0-24,0 24,0-24,0 24,0-24,0 0,0-24,0 24,0-24,0 0,-24-47,24 47,0-23,-23-1,-1-24,24 49,-24-25,24 0,0 1,0 47,0-48,0 24,0 24,0-47,0 47,0-24,0-24,0 48,0-24,24 1,-24 23,0-24,24 24,-24-24,0 0,47 24,-47-24,48 24,-48-23,24-1,-24 24,23 0,1 0,-24 0,24 0,-24 0,24 0,0 0,-24 0,23 0,-23 0,24 24,-24-24,24 23,0-23,-24 24,0-24,24 24,-24 0,0 0,0-1,0 1,0 0,0 0,0 0,0 0,0-1,0 1,0 0,0-24,0 24,-24-24,24 24,-24-24,0 0,24 23,0-23,-24 0,24 0,-23 0,-1 0,24 0,-24 0,24 0,-24 0,24 0,0 0,24 0,-24 0,24 0,0 0,-1 0,1 0,24 0,-24 24,-1 0,25-24,-48 24,24-24,0 24,-24-24,24 23,-24 1,23-24,-23 24,0-24,0 0,24 24,-24-24,0 24,24-24,-24 24,0-1,0 1,0-24,0 24,0 0,0-24,0 24,0-24,0 23,0 1,0-24,0 0,-24 24,0-24,24 24,-23-24,-1 24,0-24,0 0,24 23,-48-23,25 0,-1 0,-24 0,48 0,-47 0,47 0,-24 0,24 0,-24 0,24 0,-24 0,0 0,24 0,-23 0,23 0,-24 0,0 0,24 0,-24 0,24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6-06-24T12:26:48.8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10072 10311,'0'0,"24"0,-24 0,0-24,0 0,0 0,0 1,24-25,-24 0,0 1,0-1,0-23,24 23,-24 0,24 1,-24-1,23 0,-23 1,24-1,0 1,-24 23,24 0,-24-24,24 25,-24-1,23-24,1 24,-24 0,0 1,24-1,0 0,-24 0,0 24,0-24,24 24,-24 0,0-23,0 23,24 0,-24 0,23 0,1 47,0 1,0-24,0 47,23-23,-47-24,24 47,0-47,-24 23,0-23,0 0,24 24,-24-1,23-23,-23 0,0 47,0-47,0 24,0-24,0 47,24-47,-24 0,0 23,0-47,0 24,0 24,0-48,0 24,0-1,0 1,0 0,24-24,-24 24,0 0,0-24,0 23,0-23,0 0,0 0</inkml:trace>
  <inkml:trace contextRef="#ctx0" brushRef="#br0" timeOffset="1064.1063">10168 9977,'0'0,"0"-23,23 23,-23 0,24 0,-24 0,24-24,0 24,0-24,-1 24,1 0,24 0,-24-24,23 24,-23 0,-24 0,48 0,-48 0,24 0,-24 0,23 0,1 0,-24 0,24 0,-24 0,24 0,-24 0</inkml:trace>
  <inkml:trace contextRef="#ctx0" brushRef="#br0" timeOffset="3975.3975">14954 9549,'0'0,"0"24,0-24,0 23,0-23,0 24,0 0,0 0,0 0,0-1,0 25,0-48,0 24,0 24,24-25,-24 1,0 0,0 0,0 23,0-23,0 0,0 24,24-25,-24 1,0 0,0-24,0 24,0-24,0 24,0 0,0-24,0-24,0 24,0-24,0 0,-24-24,24 1,0 23,0-24,-24 25,0-49,24 48,0 1,0-25,0 24,0 0,0-23,0 23,0 0,0-24,0 25,24-1,-24 0,24 0,-24 0,24 1,-24-1,23 0,-23 0,24-24,0 25,0-25,-24 0,24 48,-24-23,0-1,23 24,-23 0,24 0,-24 0,24 0,-24 0,48 0,-25 0,1 0,0 0,0 0,0 24,-24-24,23 23,-23 1,24-24,-24 24,0-24,0 48,24-48,-24 23,24 49,-24-48,0 0,0 47,0-47,0 0,24-1,-24-23,0 48,0-48,0 0,0 24,0-24,-24 24,0-24,0 23,0 1,1-24,23 0,-48 0,24 24,0-24,-23 0,47 0,-24 0,0 0,0 0,24 0,-23 0,23 0,0 0,0 0,23 0,1 0,0 0,-24 0,48 0,-25 0,1 0,0 0,-24 0,48 0,-48 24,23-24,-23 0,24 0,0 24,-24-24,24 0,-24 24,24-1,-24-23,0 24,24-24,-1 24,-23-24,0 24,24 0,-24-24,0 23,0-23,24 0,-24 24,0 0,0-24,0 24,0-24,0 24,0-24,0 0,0 23,0-23,0 24,-24-24,24 0,0 0,-47 0,47 0,-24 24,24-24,-48 0,24 24,0-24,1 0,23 24,-48-24,48 0,-24 0,24 0,-24 0,1 0,23 0,-24 0,24 0,-24 0,24 0,-24 0,0 0,24 0,-23 0,23 0,-24 0,0 0,24 0,-24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6-06-24T12:26:55.4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10025 10454,'0'0,"0"0,0-24,0 24,0-24,0 0,0-23,0-1,0 0,0-23,0-1,0 1,0 0,23-1,-23 1,0-1,24-23,-24 24,24 23,0 24,-24-23,24 23,0-24,-24 48,23-48,-23 48,0-23,0 23,0-24,24 24,-24 0,0 0,0-24,0 0,24 24,-24 0,0 0,24 0,0 0,-24 0,0 24,23 0,1 0,0-1,0 1,-24 0,24 0,0 24,-24-25,23 25,1-24,-24 23,24-23,-24 24,24-24,-24-1,0 25,24 0,-24-1,0-23,23 48,-23-49,24 1,-24 48,0-49,0 1,0 0,24 0,-24 0,0 0,0-1,0-23,0 24,0-24,0 24,0 0,24 0,-24-24,0 23,0 1,24 0,-24-24,0 24,0-24,0 0</inkml:trace>
  <inkml:trace contextRef="#ctx0" brushRef="#br0" timeOffset="1048.1046">10072 10096,'0'-23,"0"23,0 0,0 0,24-24,24 0,-1 0,1 24,23 0,1 0,-24-24,-1 24,25 0,-25-23,1 23,-24 0,-1 0,-23 0,24 0,-24 0,24 0,0 0</inkml:trace>
  <inkml:trace contextRef="#ctx0" brushRef="#br0" timeOffset="2280.2279">15002 9239,'0'0,"0"0,0 24,0 0,0 0,0 23,0 1,0 0,0-1,0 25,0-25,0 1,0-24,0 23,0 25,0-25,0 1,0-24,0 23,0 1,0-24,0 0,0-1,0 1,0-24,0 24,0-24,0 24,0-24,0 24,0 0,0-24,0 23,0-23,0 0,0 24,0 0,0-24,0 24,0-24,0 0</inkml:trace>
  <inkml:trace contextRef="#ctx0" brushRef="#br0" timeOffset="4720.472">15025 9287,'0'-24,"24"24,-24 0,0-24,0 24,0 0,0-24,24 24,-24-23,24 23,-24 0,24-24,-24 24,47 0,-47-24,24 24,0-24,0 24,23 0,-23 0,0 0,0 0,-1 0,1 0,0 0,0 0,0 24,0-24,-1 0,-23 24,24-24,-24 0,0 24,24-1,0-23,-24 24,0 0,0 0,24 0,-24-1,0-23,23 24,-23 0,0 0,0 24,0-25,0 1,0 0,-23-24,23 48,-24-25,0 1,0-24,0 48,1-48,-1 24,-24-1,48-23,-24 0,-23 24,23-24,0 0,-24 0,25 0,-1 0,0 0,-24 0,25 0,-25 0,24 0,0 0,1 0,23 0,0 0,0 0,0 0,23 0,1 0,24 0,-24 0,23 0,1 0,-1 0,25 0,-25 0,1 0,0 0,-24 0,23 0,-47 0,24 0,-24 24,24-24,-24 0,0 24,0-24,24 0,-24 24,0-24,23 24,-23-1,0-23,24 24,-24-24,0 24,24 0,-24 0,0-24,0 23,24 1,-24 24,0-48,0 24,0-24,0 23,0-23,0 24,0 0,0-24,0 0,0 24,-24 0,0 0,0-24,1 23,-25 1,24-24,0 24,1-24,-25 24,24-24,-24 0,25 24,-1-24,-24 0,24 0,1 0,-1 0,0 0,0 0,24 0,-24 0,1 0,-1 0,24 0,-24 0,24 0,-24 0,24 0,0-24,0 24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6C51-A312-4628-A03C-5BB3671BCC78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0073-346B-4ADA-98BC-B1A13A697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frm=1&amp;source=images&amp;cd=&amp;cad=rja&amp;docid=VRCGAiiVyocwAM&amp;tbnid=60SJadzvwU5-jM:&amp;ved=0CAUQjRw&amp;url=http://www.mathsisfun.com/measure/&amp;ei=oufIUY7XHo6Qrgeos4GoAg&amp;psig=AFQjCNFc6Y3RZ2MilWEU3DJzJle-NNPw6g&amp;ust=13722071990527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docid=ju7FC4lKvO9_QM&amp;tbnid=yyH5yKOPsZ4h-M:&amp;ved=0CAUQjRw&amp;url=http://www.astrobetter.com/estimate-of-the-situation/&amp;ei=AF7LUdK7C4mIrQeT6oHADg&amp;bvm=bv.48340889,d.bmk&amp;psig=AFQjCNHMAF7NhEeavGcQ1UwTvimIqHwPeA&amp;ust=137236875931315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4GPtkmeqSuUhvM&amp;tbnid=_KNPbeph0tKKfM:&amp;ved=0CAUQjRw&amp;url=http://www.seosandwitch.com/2012/09/measuring-social-media-roi.html&amp;ei=ul7LUcWfD7DW0gHeyYCQCg&amp;bvm=bv.48340889,d.dmg&amp;psig=AFQjCNFHGsYP3FJuqPzWTI_MdnDOzpByUw&amp;ust=137236891946533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&amp;esrc=s&amp;frm=1&amp;source=images&amp;cd=&amp;docid=lVw-_h9AB8GyIM&amp;tbnid=L-ghFjrMvq2LnM:&amp;ved=0CAUQjRw&amp;url=http://blog.kensington.com/security/2011/02/01/security-predictions-for-2011-and-onward-part-3/&amp;ei=Zl_LUYXuCYbZ0QH41IBo&amp;bvm=bv.48340889,d.dmg&amp;psig=AFQjCNEL2XFQ1LZ6fQWAOEE8qtVvmHX4OQ&amp;ust=13723690690330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frm=1&amp;source=images&amp;cd=&amp;cad=rja&amp;docid=sKQNj4-Aec1KZM&amp;tbnid=o2d9kV7PEkmTcM:&amp;ved=0CAUQjRw&amp;url=http://alexalveo18.blogspot.com/2011/04/vocabulary-3-classification.html&amp;ei=FmDLUZ64KMSPrgeN5YHYCQ&amp;bvm=bv.48340889,d.bmk&amp;psig=AFQjCNH7Qtg8BF6RMY8cshoH9bXuQxMnDQ&amp;ust=137236927249273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docid=ywj70YWLzNB4gM&amp;tbnid=iMoTI--kS0Q-CM:&amp;ved=0CAUQjRw&amp;url=http://bestdesignoptions.com/?p=10987&amp;ei=B2LLUcrkKsz-rAfq0YDADA&amp;bvm=bv.48340889,d.bmk&amp;psig=AFQjCNFDRSenZh02r1qqfe3Y35z1NkZZkA&amp;ust=137236973421885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m/url?sa=i&amp;rct=j&amp;q=&amp;esrc=s&amp;frm=1&amp;source=images&amp;cd=&amp;cad=rja&amp;docid=JjqtmK_Kh9qisM&amp;tbnid=1aGoM6VdhLNdfM:&amp;ved=0CAUQjRw&amp;url=http://onlinestatbook.com/chapter2/ch2_exercises.html&amp;ei=QwHJUeWHL4nJrAeB54GYAw&amp;v6u=https://s-v6exp1-v4.metric.gstatic.com/gen_204?ip=70.215.10.140&amp;ts=1372127514890729&amp;auth=oqcsuc6lbbeeypcltq5dddgp6zacf5ta&amp;rndm=0.4966619587525181&amp;v6s=2&amp;v6t=40351&amp;psig=AFQjCNGCEtaqD71LQT_tHIezpiji1hsK9A&amp;ust=137221391491294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/url?sa=i&amp;rct=j&amp;q=&amp;esrc=s&amp;frm=1&amp;source=images&amp;cd=&amp;cad=rja&amp;docid=Gk3JTbv9JO5NEM&amp;tbnid=EBzB2NOAgouBzM:&amp;ved=&amp;url=http://69.167.181.201/~lakeview/science/metric/length.htm&amp;ei=t6TLUZqjA477rAeH14DoCA&amp;bvm=bv.48340889,d.bmk&amp;psig=AFQjCNG3N_gDIn2JorM9orf-E0IL8LkmdA&amp;ust=1372386871465063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docid=qwprENtQoCO6aM&amp;tbnid=4LU6qrXVModcTM:&amp;ved=0CAUQjRw&amp;url=http://mail.colonial.net/~hkaiter/metric_system_measurement.html&amp;ei=xqPLUYGLK4WIrAfTqIHACQ&amp;bvm=bv.48340889,d.bmk&amp;psig=AFQjCNFyktXxyXb-Tthz9g63MrovbwYm3Q&amp;ust=137238659166844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frm=1&amp;source=images&amp;cd=&amp;cad=rja&amp;docid=qwprENtQoCO6aM&amp;tbnid=4LU6qrXVModcTM:&amp;ved=0CAUQjRw&amp;url=http://mail.colonial.net/~hkaiter/metric_system_measurement.html&amp;ei=xqPLUYGLK4WIrAfTqIHACQ&amp;bvm=bv.48340889,d.bmk&amp;psig=AFQjCNFyktXxyXb-Tthz9g63MrovbwYm3Q&amp;ust=137238659166844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docid=cWYD-Zl9EBj6-M&amp;tbnid=O63y3N33LbM4NM:&amp;ved=0CAUQjRw&amp;url=http://smithscience201.wikispaces.com/F-pipets+volume&amp;ei=LAPSUZetAs3JrAfv9oGQCw&amp;psig=AFQjCNHygLjVmtEy4Ibe2atp23fzCmMciA&amp;ust=13728033291993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customXml" Target="../ink/ink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docid=cWYD-Zl9EBj6-M&amp;tbnid=O63y3N33LbM4NM:&amp;ved=0CAUQjRw&amp;url=http://smithscience201.wikispaces.com/F-pipets+volume&amp;ei=LAPSUZetAs3JrAfv9oGQCw&amp;psig=AFQjCNHygLjVmtEy4Ibe2atp23fzCmMciA&amp;ust=13728033291993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ustomXml" Target="../ink/ink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docid=cWYD-Zl9EBj6-M&amp;tbnid=O63y3N33LbM4NM:&amp;ved=0CAUQjRw&amp;url=http://smithscience201.wikispaces.com/F-pipets+volume&amp;ei=LAPSUZetAs3JrAfv9oGQCw&amp;psig=AFQjCNHygLjVmtEy4Ibe2atp23fzCmMciA&amp;ust=13728033291993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customXml" Target="../ink/ink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docid=cWYD-Zl9EBj6-M&amp;tbnid=O63y3N33LbM4NM:&amp;ved=0CAUQjRw&amp;url=http://smithscience201.wikispaces.com/F-pipets+volume&amp;ei=LAPSUZetAs3JrAfv9oGQCw&amp;psig=AFQjCNHygLjVmtEy4Ibe2atp23fzCmMciA&amp;ust=13728033291993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customXml" Target="../ink/ink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www.google.com/url?sa=i&amp;rct=j&amp;q=&amp;esrc=s&amp;frm=1&amp;source=images&amp;cd=&amp;docid=RZdWFHorNTtdkM&amp;tbnid=9qQl8ugFOD4CbM:&amp;ved=0CAUQjRw&amp;url=http://kootation.com/printable-worksheet-on-reading-triple-beam-balance.html&amp;ei=Xz3SUcOII8z9rAf3lYHgBQ&amp;psig=AFQjCNFao5XWkV0muHPYx9SiWJimIegDlA&amp;ust=1372818826072200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www.google.com/url?sa=i&amp;rct=j&amp;q=&amp;esrc=s&amp;frm=1&amp;source=images&amp;cd=&amp;docid=RZdWFHorNTtdkM&amp;tbnid=9qQl8ugFOD4CbM:&amp;ved=0CAUQjRw&amp;url=http://kootation.com/printable-worksheet-on-reading-triple-beam-balance.html&amp;ei=Xz3SUcOII8z9rAf3lYHgBQ&amp;psig=AFQjCNFao5XWkV0muHPYx9SiWJimIegDlA&amp;ust=13728188260722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hyperlink" Target="http://kootation.com/science-8-cumulative-chapters-1-4-matter-atoms-&amp;-periodic-table/proprofs.com*quiz-school*upload*yuiupload*1101927013.jpg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kootation.com/what-is-the-total-mass-on-this-triple-beam-balance/tksmith.iweb.bsu.edu*EDTEC660*images*mass_tbb_quiz.jpg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kootation.com/what-is-the-total-mass-on-this-triple-beam-balance/tksmith.iweb.bsu.edu*EDTEC660*images*mass_tbb_quiz.jpg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_d6jkJ8CG8nbhM&amp;tbnid=dQX7yF0ZMifg8M:&amp;ved=0CAUQjRw&amp;url=http://www.comicvine.com/profile/rbysjti/blog/which-among-the-5-senses-would-you-prefer-to-lose/50411/&amp;ei=F-zIUZfINMaFrQeb-4DoDQ&amp;psig=AFQjCNGR5LaVqPph9EI8FViTFzVpl5ShSQ&amp;ust=137220826298110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Umgld4JhDif6WM&amp;tbnid=-7Kay3c0jyuYZM:&amp;ved=0CAUQjRw&amp;url=http://blog.leizerman.com/2013/03/avoid-bike-car-collisions-with-these-helpful-riding-reminders/&amp;ei=fuLIUdKAC4jSrQextIDADg&amp;psig=AFQjCNF0gPnkfi6Ce1dagHoLWy6go5AURA&amp;ust=13722059335371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Measurement and 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</a:p>
          <a:p>
            <a:r>
              <a:rPr lang="en-US" dirty="0" smtClean="0"/>
              <a:t>Ms. </a:t>
            </a:r>
            <a:r>
              <a:rPr lang="en-US" smtClean="0"/>
              <a:t>Hanna</a:t>
            </a:r>
            <a:endParaRPr lang="en-US" dirty="0"/>
          </a:p>
        </p:txBody>
      </p:sp>
      <p:pic>
        <p:nvPicPr>
          <p:cNvPr id="1026" name="Picture 2" descr="http://www.mathsisfun.com/measure/images/conversio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7999"/>
            <a:ext cx="3505200" cy="3632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Observation/Inference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 1 (15 seconds)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-3 observation, 3 inferences</a:t>
            </a:r>
          </a:p>
          <a:p>
            <a:pPr marL="0" indent="0">
              <a:buNone/>
            </a:pPr>
            <a:r>
              <a:rPr lang="en-US" dirty="0" smtClean="0"/>
              <a:t>Part 2 </a:t>
            </a:r>
            <a:r>
              <a:rPr lang="en-US" dirty="0"/>
              <a:t>(15 seconds)</a:t>
            </a:r>
          </a:p>
          <a:p>
            <a:pPr marL="0" indent="0">
              <a:buNone/>
            </a:pPr>
            <a:r>
              <a:rPr lang="en-US" dirty="0"/>
              <a:t>	-3 observation, 3 inferences</a:t>
            </a:r>
          </a:p>
          <a:p>
            <a:pPr marL="0" indent="0">
              <a:buNone/>
            </a:pPr>
            <a:r>
              <a:rPr lang="en-US" dirty="0" smtClean="0"/>
              <a:t>Part 3-Final observations and inferences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8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1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Estimate: </a:t>
            </a:r>
            <a:r>
              <a:rPr lang="en-US" dirty="0" smtClean="0"/>
              <a:t>to make a careful </a:t>
            </a:r>
            <a:r>
              <a:rPr lang="en-US" u="sng" dirty="0" smtClean="0">
                <a:solidFill>
                  <a:srgbClr val="033BEF"/>
                </a:solidFill>
              </a:rPr>
              <a:t>guess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Ex. How many pieces of candy</a:t>
            </a:r>
          </a:p>
          <a:p>
            <a:pPr>
              <a:buNone/>
            </a:pPr>
            <a:r>
              <a:rPr lang="en-US" dirty="0" smtClean="0"/>
              <a:t> (M&amp;Ms) are in the container? </a:t>
            </a:r>
          </a:p>
          <a:p>
            <a:pPr>
              <a:buNone/>
            </a:pPr>
            <a:r>
              <a:rPr lang="en-US" dirty="0" smtClean="0"/>
              <a:t> ________________</a:t>
            </a:r>
          </a:p>
          <a:p>
            <a:pPr>
              <a:buNone/>
            </a:pPr>
            <a:r>
              <a:rPr lang="en-US" dirty="0" smtClean="0"/>
              <a:t>(put your name and guess on a sticky and pass it up!)</a:t>
            </a:r>
          </a:p>
          <a:p>
            <a:pPr>
              <a:buNone/>
            </a:pPr>
            <a:r>
              <a:rPr lang="en-US" b="1" dirty="0" smtClean="0"/>
              <a:t>Measure: </a:t>
            </a:r>
            <a:r>
              <a:rPr lang="en-US" dirty="0" smtClean="0"/>
              <a:t>To find the </a:t>
            </a:r>
            <a:r>
              <a:rPr lang="en-US" u="sng" dirty="0" smtClean="0">
                <a:solidFill>
                  <a:srgbClr val="033BEF"/>
                </a:solidFill>
              </a:rPr>
              <a:t>exact </a:t>
            </a:r>
            <a:r>
              <a:rPr lang="en-US" dirty="0" smtClean="0"/>
              <a:t>amount of something</a:t>
            </a:r>
          </a:p>
          <a:p>
            <a:pPr>
              <a:buNone/>
            </a:pPr>
            <a:r>
              <a:rPr lang="en-US" dirty="0" smtClean="0"/>
              <a:t>Ex. Measure the object on your desk in cm.  Record your measurement for length and width below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length: ________________________		</a:t>
            </a:r>
          </a:p>
          <a:p>
            <a:pPr>
              <a:buNone/>
            </a:pPr>
            <a:r>
              <a:rPr lang="en-US" dirty="0" smtClean="0"/>
              <a:t>width : _________________________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www.astrobetter.com/wp-content/uploads/2010/10/math_estimat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33400"/>
            <a:ext cx="3352800" cy="2050520"/>
          </a:xfrm>
          <a:prstGeom prst="rect">
            <a:avLst/>
          </a:prstGeom>
          <a:noFill/>
        </p:spPr>
      </p:pic>
      <p:pic>
        <p:nvPicPr>
          <p:cNvPr id="2052" name="Picture 4" descr="http://1.bp.blogspot.com/-ZHLVC3eVtMs/UFs31dcNdcI/AAAAAAAAA0E/ffCcLlQYNk8/s1600/measur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886200"/>
            <a:ext cx="2057400" cy="2616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Predict: </a:t>
            </a:r>
            <a:r>
              <a:rPr lang="en-US" dirty="0" smtClean="0"/>
              <a:t>To guess about the </a:t>
            </a:r>
            <a:r>
              <a:rPr lang="en-US" u="sng" dirty="0" smtClean="0">
                <a:solidFill>
                  <a:srgbClr val="033BEF"/>
                </a:solidFill>
              </a:rPr>
              <a:t>future </a:t>
            </a:r>
            <a:r>
              <a:rPr lang="en-US" dirty="0" smtClean="0"/>
              <a:t>based on the past.</a:t>
            </a:r>
          </a:p>
          <a:p>
            <a:pPr>
              <a:buNone/>
            </a:pPr>
            <a:r>
              <a:rPr lang="en-US" dirty="0" smtClean="0"/>
              <a:t>Ex. Predict what the weather will be like in two days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Temperature: _______________________	</a:t>
            </a:r>
          </a:p>
          <a:p>
            <a:pPr>
              <a:buNone/>
            </a:pPr>
            <a:r>
              <a:rPr lang="en-US" dirty="0" smtClean="0"/>
              <a:t>Climate (rain/cloudy/sunny):_________________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Classify: </a:t>
            </a:r>
            <a:r>
              <a:rPr lang="en-US" dirty="0" smtClean="0"/>
              <a:t>To </a:t>
            </a:r>
            <a:r>
              <a:rPr lang="en-US" u="sng" dirty="0" smtClean="0">
                <a:solidFill>
                  <a:srgbClr val="033BEF"/>
                </a:solidFill>
              </a:rPr>
              <a:t>group </a:t>
            </a:r>
            <a:r>
              <a:rPr lang="en-US" dirty="0" smtClean="0"/>
              <a:t>items based on how they are alike</a:t>
            </a:r>
          </a:p>
          <a:p>
            <a:pPr>
              <a:buNone/>
            </a:pPr>
            <a:r>
              <a:rPr lang="en-US" dirty="0" smtClean="0"/>
              <a:t>Ex. Classify the group of animals in front of you in the bag.  Write down below how or what characteristic you use to classify the animals.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blog.kensington.com/security/files/2011/02/predic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143000"/>
            <a:ext cx="1371600" cy="1524001"/>
          </a:xfrm>
          <a:prstGeom prst="rect">
            <a:avLst/>
          </a:prstGeom>
          <a:noFill/>
        </p:spPr>
      </p:pic>
      <p:pic>
        <p:nvPicPr>
          <p:cNvPr id="1028" name="Picture 4" descr="http://4.bp.blogspot.com/-PTD1Y1RmviA/TbQrLNI10SI/AAAAAAAAAD8/dEjbjlCTruM/s400/classif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5257800"/>
            <a:ext cx="381000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4863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Hypothesize: </a:t>
            </a:r>
            <a:r>
              <a:rPr lang="en-US" dirty="0" smtClean="0"/>
              <a:t>To suggest an </a:t>
            </a:r>
            <a:r>
              <a:rPr lang="en-US" u="sng" dirty="0" smtClean="0">
                <a:solidFill>
                  <a:srgbClr val="033BEF"/>
                </a:solidFill>
              </a:rPr>
              <a:t>answer </a:t>
            </a:r>
            <a:r>
              <a:rPr lang="en-US" dirty="0" smtClean="0"/>
              <a:t>to a problem</a:t>
            </a:r>
          </a:p>
          <a:p>
            <a:pPr>
              <a:buNone/>
            </a:pPr>
            <a:r>
              <a:rPr lang="en-US" dirty="0" smtClean="0"/>
              <a:t>Ex. What student do you think will have the middle most height in your class?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I believe that ___________________________ will have the middle most height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Was your hypothesis support or denied? ____________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Record and organize: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 take down </a:t>
            </a:r>
            <a:r>
              <a:rPr lang="en-US" u="sng" dirty="0" smtClean="0">
                <a:solidFill>
                  <a:srgbClr val="033BEF"/>
                </a:solidFill>
              </a:rPr>
              <a:t>observations</a:t>
            </a:r>
          </a:p>
          <a:p>
            <a:pPr>
              <a:buNone/>
            </a:pPr>
            <a:r>
              <a:rPr lang="en-US" dirty="0" smtClean="0"/>
              <a:t> (data) and arrange them</a:t>
            </a:r>
          </a:p>
          <a:p>
            <a:pPr>
              <a:buNone/>
            </a:pPr>
            <a:r>
              <a:rPr lang="en-US" dirty="0" smtClean="0"/>
              <a:t> into a </a:t>
            </a:r>
            <a:r>
              <a:rPr lang="en-US" u="sng" dirty="0" smtClean="0">
                <a:solidFill>
                  <a:srgbClr val="033BEF"/>
                </a:solidFill>
              </a:rPr>
              <a:t>graph </a:t>
            </a:r>
            <a:r>
              <a:rPr lang="en-US" dirty="0" smtClean="0"/>
              <a:t>or a </a:t>
            </a:r>
            <a:r>
              <a:rPr lang="en-US" u="sng" dirty="0" smtClean="0">
                <a:solidFill>
                  <a:srgbClr val="033BEF"/>
                </a:solidFill>
              </a:rPr>
              <a:t>chart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4578" name="Picture 2" descr="http://bestdesignoptions.com/wp-content/uploads/2010/04/graph-creator-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276600"/>
            <a:ext cx="4762500" cy="330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/>
              <a:t>Conclusions: </a:t>
            </a:r>
            <a:r>
              <a:rPr lang="en-US" sz="2700" dirty="0" smtClean="0"/>
              <a:t>To give </a:t>
            </a:r>
            <a:r>
              <a:rPr lang="en-US" sz="2700" u="sng" dirty="0" smtClean="0">
                <a:solidFill>
                  <a:srgbClr val="033BEF"/>
                </a:solidFill>
              </a:rPr>
              <a:t>a logical </a:t>
            </a:r>
            <a:r>
              <a:rPr lang="en-US" sz="2700" dirty="0" smtClean="0"/>
              <a:t>result to a problem.</a:t>
            </a:r>
            <a:br>
              <a:rPr lang="en-US" sz="2700" dirty="0" smtClean="0"/>
            </a:br>
            <a:r>
              <a:rPr lang="en-US" sz="2700" dirty="0" smtClean="0"/>
              <a:t>Ex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0"/>
            <a:ext cx="8839200" cy="2895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What is the preferred soda for kids? </a:t>
            </a:r>
          </a:p>
          <a:p>
            <a:pPr>
              <a:buNone/>
            </a:pPr>
            <a:r>
              <a:rPr lang="en-US" b="1" dirty="0" smtClean="0">
                <a:solidFill>
                  <a:srgbClr val="033BEF"/>
                </a:solidFill>
              </a:rPr>
              <a:t>Coke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What is the preferred soda for Adults? </a:t>
            </a:r>
          </a:p>
          <a:p>
            <a:pPr>
              <a:buNone/>
            </a:pPr>
            <a:r>
              <a:rPr lang="en-US" b="1" dirty="0" smtClean="0">
                <a:solidFill>
                  <a:srgbClr val="033BEF"/>
                </a:solidFill>
              </a:rPr>
              <a:t>Diet Coke</a:t>
            </a:r>
            <a:endParaRPr lang="en-US" b="1" dirty="0" smtClean="0"/>
          </a:p>
          <a:p>
            <a:pPr marL="60325" indent="-60325">
              <a:buNone/>
            </a:pPr>
            <a:r>
              <a:rPr lang="en-US" dirty="0" smtClean="0"/>
              <a:t>So if you were throwing a party for a bunch of families, what beverages would you buy and why? </a:t>
            </a:r>
          </a:p>
          <a:p>
            <a:pPr marL="60325" indent="-60325">
              <a:buNone/>
            </a:pPr>
            <a:r>
              <a:rPr lang="en-US" b="1" dirty="0" smtClean="0">
                <a:solidFill>
                  <a:srgbClr val="033BEF"/>
                </a:solidFill>
              </a:rPr>
              <a:t>73 people prefer Coke and 68 people preferred Sprite, so I would buy coke and sprite</a:t>
            </a:r>
            <a:r>
              <a:rPr lang="en-US" dirty="0" smtClean="0">
                <a:solidFill>
                  <a:srgbClr val="033BEF"/>
                </a:solidFill>
              </a:rPr>
              <a:t>.  </a:t>
            </a:r>
            <a:endParaRPr lang="en-US" dirty="0"/>
          </a:p>
        </p:txBody>
      </p:sp>
      <p:pic>
        <p:nvPicPr>
          <p:cNvPr id="4" name="irc_mi" descr="http://onlinestatbook.com/chapter2/graph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838200"/>
            <a:ext cx="5257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 kids	   hide        down          under         desks     chewing  mints</a:t>
            </a:r>
          </a:p>
          <a:p>
            <a:pPr marL="0" indent="0">
              <a:buNone/>
            </a:pPr>
            <a:r>
              <a:rPr lang="en-US" dirty="0" smtClean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__________________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___________________cm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___________________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___________________mm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_________________________m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________________________m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kids	   hide        down          under         desks     chewing  mints</a:t>
            </a:r>
          </a:p>
          <a:p>
            <a:pPr marL="0" indent="0">
              <a:buNone/>
            </a:pPr>
            <a:r>
              <a:rPr lang="en-US" dirty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</a:t>
            </a:r>
            <a:r>
              <a:rPr lang="en-US" u="sng" dirty="0" smtClean="0">
                <a:solidFill>
                  <a:srgbClr val="0A15E8"/>
                </a:solidFill>
              </a:rPr>
              <a:t>__5.5__</a:t>
            </a:r>
            <a:r>
              <a:rPr lang="en-US" dirty="0" smtClean="0"/>
              <a:t>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___________________cm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___________________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___________________mm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_________________________m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________________________m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kids	   hide        down          under         desks     chewing  mints</a:t>
            </a:r>
          </a:p>
          <a:p>
            <a:pPr marL="0" indent="0">
              <a:buNone/>
            </a:pPr>
            <a:r>
              <a:rPr lang="en-US" dirty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</a:t>
            </a:r>
            <a:r>
              <a:rPr lang="en-US" u="sng" dirty="0" smtClean="0">
                <a:solidFill>
                  <a:srgbClr val="0A15E8"/>
                </a:solidFill>
              </a:rPr>
              <a:t>__5.5__</a:t>
            </a:r>
            <a:r>
              <a:rPr lang="en-US" dirty="0" smtClean="0"/>
              <a:t>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</a:t>
            </a:r>
            <a:r>
              <a:rPr lang="en-US" u="sng" dirty="0" smtClean="0">
                <a:solidFill>
                  <a:srgbClr val="0A15E8"/>
                </a:solidFill>
              </a:rPr>
              <a:t>___130__</a:t>
            </a:r>
            <a:r>
              <a:rPr lang="en-US" dirty="0" smtClean="0"/>
              <a:t>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___________________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___________________mm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_________________________m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________________________m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kids	   hide        down          under         desks     chewing  mints</a:t>
            </a:r>
          </a:p>
          <a:p>
            <a:pPr marL="0" indent="0">
              <a:buNone/>
            </a:pPr>
            <a:r>
              <a:rPr lang="en-US" dirty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</a:t>
            </a:r>
            <a:r>
              <a:rPr lang="en-US" u="sng" dirty="0" smtClean="0">
                <a:solidFill>
                  <a:srgbClr val="0A15E8"/>
                </a:solidFill>
              </a:rPr>
              <a:t>__5.5__</a:t>
            </a:r>
            <a:r>
              <a:rPr lang="en-US" dirty="0" smtClean="0"/>
              <a:t>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</a:t>
            </a:r>
            <a:r>
              <a:rPr lang="en-US" u="sng" dirty="0" smtClean="0">
                <a:solidFill>
                  <a:srgbClr val="0A15E8"/>
                </a:solidFill>
              </a:rPr>
              <a:t>___130__</a:t>
            </a:r>
            <a:r>
              <a:rPr lang="en-US" dirty="0" smtClean="0"/>
              <a:t>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</a:t>
            </a:r>
            <a:r>
              <a:rPr lang="en-US" u="sng" dirty="0" smtClean="0">
                <a:solidFill>
                  <a:srgbClr val="0A15E8"/>
                </a:solidFill>
              </a:rPr>
              <a:t>_0.015__</a:t>
            </a:r>
            <a:r>
              <a:rPr lang="en-US" dirty="0" smtClean="0"/>
              <a:t>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___________________mm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_________________________m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________________________m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kids	   hide        down          under         desks     chewing  mints</a:t>
            </a:r>
          </a:p>
          <a:p>
            <a:pPr marL="0" indent="0">
              <a:buNone/>
            </a:pPr>
            <a:r>
              <a:rPr lang="en-US" dirty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</a:t>
            </a:r>
            <a:r>
              <a:rPr lang="en-US" u="sng" dirty="0" smtClean="0">
                <a:solidFill>
                  <a:srgbClr val="0A15E8"/>
                </a:solidFill>
              </a:rPr>
              <a:t>__5.5__</a:t>
            </a:r>
            <a:r>
              <a:rPr lang="en-US" dirty="0" smtClean="0"/>
              <a:t>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</a:t>
            </a:r>
            <a:r>
              <a:rPr lang="en-US" u="sng" dirty="0" smtClean="0">
                <a:solidFill>
                  <a:srgbClr val="0A15E8"/>
                </a:solidFill>
              </a:rPr>
              <a:t>___130__</a:t>
            </a:r>
            <a:r>
              <a:rPr lang="en-US" dirty="0" smtClean="0"/>
              <a:t>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</a:t>
            </a:r>
            <a:r>
              <a:rPr lang="en-US" u="sng" dirty="0" smtClean="0">
                <a:solidFill>
                  <a:srgbClr val="0A15E8"/>
                </a:solidFill>
              </a:rPr>
              <a:t>_0.015__</a:t>
            </a:r>
            <a:r>
              <a:rPr lang="en-US" dirty="0" smtClean="0"/>
              <a:t>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</a:t>
            </a:r>
            <a:r>
              <a:rPr lang="en-US" u="sng" dirty="0" smtClean="0">
                <a:solidFill>
                  <a:srgbClr val="0A15E8"/>
                </a:solidFill>
              </a:rPr>
              <a:t>_40.2__</a:t>
            </a:r>
            <a:r>
              <a:rPr lang="en-US" dirty="0" smtClean="0"/>
              <a:t>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_________________________m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________________________m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533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0" y="16764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1676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kids	   hide        down          under         desks     chewing  mints</a:t>
            </a:r>
          </a:p>
          <a:p>
            <a:pPr marL="0" indent="0">
              <a:buNone/>
            </a:pPr>
            <a:r>
              <a:rPr lang="en-US" dirty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</a:t>
            </a:r>
            <a:r>
              <a:rPr lang="en-US" u="sng" dirty="0" smtClean="0">
                <a:solidFill>
                  <a:srgbClr val="0A15E8"/>
                </a:solidFill>
              </a:rPr>
              <a:t>__5.5__</a:t>
            </a:r>
            <a:r>
              <a:rPr lang="en-US" dirty="0" smtClean="0"/>
              <a:t>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</a:t>
            </a:r>
            <a:r>
              <a:rPr lang="en-US" u="sng" dirty="0" smtClean="0">
                <a:solidFill>
                  <a:srgbClr val="0A15E8"/>
                </a:solidFill>
              </a:rPr>
              <a:t>___130__</a:t>
            </a:r>
            <a:r>
              <a:rPr lang="en-US" dirty="0" smtClean="0"/>
              <a:t>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</a:t>
            </a:r>
            <a:r>
              <a:rPr lang="en-US" u="sng" dirty="0" smtClean="0">
                <a:solidFill>
                  <a:srgbClr val="0A15E8"/>
                </a:solidFill>
              </a:rPr>
              <a:t>_0.015__</a:t>
            </a:r>
            <a:r>
              <a:rPr lang="en-US" dirty="0" smtClean="0"/>
              <a:t>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</a:t>
            </a:r>
            <a:r>
              <a:rPr lang="en-US" u="sng" dirty="0" smtClean="0">
                <a:solidFill>
                  <a:srgbClr val="0A15E8"/>
                </a:solidFill>
              </a:rPr>
              <a:t>_40.2__</a:t>
            </a:r>
            <a:r>
              <a:rPr lang="en-US" dirty="0" smtClean="0"/>
              <a:t>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</a:t>
            </a:r>
            <a:r>
              <a:rPr lang="en-US" u="sng" dirty="0" smtClean="0">
                <a:solidFill>
                  <a:srgbClr val="0A15E8"/>
                </a:solidFill>
              </a:rPr>
              <a:t>_76,230__</a:t>
            </a:r>
            <a:r>
              <a:rPr lang="en-US" dirty="0" smtClean="0"/>
              <a:t>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________________________m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u="sng" dirty="0" smtClean="0"/>
              <a:t>Measurement Skills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Converting through the metric system</a:t>
            </a:r>
            <a:r>
              <a:rPr lang="en-US" dirty="0" smtClean="0"/>
              <a:t>.  Use the following chart to convert the measurements.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kids	   hide        down          under         desks     chewing  mints</a:t>
            </a:r>
          </a:p>
          <a:p>
            <a:pPr marL="0" indent="0">
              <a:buNone/>
            </a:pPr>
            <a:r>
              <a:rPr lang="en-US" dirty="0"/>
              <a:t>KILO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HECTO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DECA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(UNITS)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DECI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CENTI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MILLI</a:t>
            </a:r>
          </a:p>
          <a:p>
            <a:pPr>
              <a:buNone/>
            </a:pPr>
            <a:r>
              <a:rPr lang="en-US" dirty="0">
                <a:solidFill>
                  <a:srgbClr val="0A15E8"/>
                </a:solidFill>
              </a:rPr>
              <a:t>Km	             </a:t>
            </a:r>
            <a:r>
              <a:rPr lang="en-US" dirty="0" err="1">
                <a:solidFill>
                  <a:srgbClr val="0A15E8"/>
                </a:solidFill>
              </a:rPr>
              <a:t>hm</a:t>
            </a:r>
            <a:r>
              <a:rPr lang="en-US" dirty="0">
                <a:solidFill>
                  <a:srgbClr val="0A15E8"/>
                </a:solidFill>
              </a:rPr>
              <a:t>	     dam	           m	             </a:t>
            </a:r>
            <a:r>
              <a:rPr lang="en-US" dirty="0" err="1">
                <a:solidFill>
                  <a:srgbClr val="0A15E8"/>
                </a:solidFill>
              </a:rPr>
              <a:t>dm</a:t>
            </a:r>
            <a:r>
              <a:rPr lang="en-US" dirty="0">
                <a:solidFill>
                  <a:srgbClr val="0A15E8"/>
                </a:solidFill>
              </a:rPr>
              <a:t>           cm            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55 mm = </a:t>
            </a:r>
            <a:r>
              <a:rPr lang="en-US" u="sng" dirty="0" smtClean="0">
                <a:solidFill>
                  <a:srgbClr val="0A15E8"/>
                </a:solidFill>
              </a:rPr>
              <a:t>__5.5__</a:t>
            </a:r>
            <a:r>
              <a:rPr lang="en-US" dirty="0" smtClean="0"/>
              <a:t> cm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1.3 m = </a:t>
            </a:r>
            <a:r>
              <a:rPr lang="en-US" u="sng" dirty="0" smtClean="0">
                <a:solidFill>
                  <a:srgbClr val="0A15E8"/>
                </a:solidFill>
              </a:rPr>
              <a:t>___130__</a:t>
            </a:r>
            <a:r>
              <a:rPr lang="en-US" dirty="0" smtClean="0"/>
              <a:t>cm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15 m = </a:t>
            </a:r>
            <a:r>
              <a:rPr lang="en-US" u="sng" dirty="0" smtClean="0">
                <a:solidFill>
                  <a:srgbClr val="0A15E8"/>
                </a:solidFill>
              </a:rPr>
              <a:t>_0.015_</a:t>
            </a:r>
            <a:r>
              <a:rPr lang="en-US" dirty="0" smtClean="0"/>
              <a:t> km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4.02 cm = </a:t>
            </a:r>
            <a:r>
              <a:rPr lang="en-US" u="sng" dirty="0" smtClean="0">
                <a:solidFill>
                  <a:srgbClr val="0A15E8"/>
                </a:solidFill>
              </a:rPr>
              <a:t>_40.2__</a:t>
            </a:r>
            <a:r>
              <a:rPr lang="en-US" dirty="0" smtClean="0"/>
              <a:t>mm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76.23 km = </a:t>
            </a:r>
            <a:r>
              <a:rPr lang="en-US" u="sng" dirty="0" smtClean="0">
                <a:solidFill>
                  <a:srgbClr val="0A15E8"/>
                </a:solidFill>
              </a:rPr>
              <a:t>_76,230__</a:t>
            </a:r>
            <a:r>
              <a:rPr lang="en-US" dirty="0" smtClean="0"/>
              <a:t>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0.3 cm = _</a:t>
            </a:r>
            <a:r>
              <a:rPr lang="en-US" u="sng" dirty="0" smtClean="0">
                <a:solidFill>
                  <a:srgbClr val="0A15E8"/>
                </a:solidFill>
              </a:rPr>
              <a:t>0.003__</a:t>
            </a:r>
            <a:r>
              <a:rPr lang="en-US" dirty="0" smtClean="0"/>
              <a:t>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Measuring with a Metric Ruler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measuring with a metric ruler all answers must be in decimal form and must include the centimeters followed by a decimal then the millimeters.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rc_mi" descr="http://69.167.181.201/~lakeview/science/metric/length_files/image004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895600"/>
            <a:ext cx="6019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743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the measurement of the screw 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 cm? ______________________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 mm? _____________________</a:t>
            </a:r>
            <a:endParaRPr lang="en-US" dirty="0"/>
          </a:p>
        </p:txBody>
      </p:sp>
      <p:pic>
        <p:nvPicPr>
          <p:cNvPr id="4" name="irc_mi" descr="http://mail.colonial.net/~hkaiter/astronomyimages09/metricscrew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76600"/>
            <a:ext cx="609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440360" y="4960800"/>
              <a:ext cx="312480" cy="358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31000" y="4951440"/>
                <a:ext cx="331200" cy="37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743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the measurement of the screw ?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 cm? </a:t>
            </a:r>
            <a:r>
              <a:rPr lang="en-US" b="1" u="sng" dirty="0" smtClean="0">
                <a:solidFill>
                  <a:srgbClr val="033BEF"/>
                </a:solidFill>
              </a:rPr>
              <a:t>____5.1 cm____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 mm? </a:t>
            </a:r>
            <a:r>
              <a:rPr lang="en-US" u="sng" dirty="0" smtClean="0">
                <a:solidFill>
                  <a:srgbClr val="033BEF"/>
                </a:solidFill>
              </a:rPr>
              <a:t>_____</a:t>
            </a:r>
            <a:r>
              <a:rPr lang="en-US" u="sng" smtClean="0">
                <a:solidFill>
                  <a:srgbClr val="033BEF"/>
                </a:solidFill>
              </a:rPr>
              <a:t>51 mm______</a:t>
            </a:r>
            <a:endParaRPr lang="en-US" u="sng" dirty="0">
              <a:solidFill>
                <a:srgbClr val="033BEF"/>
              </a:solidFill>
            </a:endParaRPr>
          </a:p>
        </p:txBody>
      </p:sp>
      <p:pic>
        <p:nvPicPr>
          <p:cNvPr id="4" name="irc_mi" descr="http://mail.colonial.net/~hkaiter/astronomyimages09/metricscrew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76600"/>
            <a:ext cx="609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455480" y="4915080"/>
              <a:ext cx="213840" cy="373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46120" y="4905720"/>
                <a:ext cx="232560" cy="39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Measuring area using a ruler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Area 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033BEF"/>
                </a:solidFill>
              </a:rPr>
              <a:t>length X width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Units of area = </a:t>
            </a:r>
            <a:r>
              <a:rPr lang="en-US" dirty="0" smtClean="0">
                <a:solidFill>
                  <a:srgbClr val="033BEF"/>
                </a:solidFill>
              </a:rPr>
              <a:t>cm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r>
              <a:rPr lang="en-US" dirty="0" smtClean="0">
                <a:solidFill>
                  <a:srgbClr val="033BEF"/>
                </a:solidFill>
              </a:rPr>
              <a:t>  or mm</a:t>
            </a:r>
            <a:r>
              <a:rPr lang="en-US" baseline="30000" dirty="0" smtClean="0">
                <a:solidFill>
                  <a:srgbClr val="033BEF"/>
                </a:solidFill>
              </a:rPr>
              <a:t>2 </a:t>
            </a:r>
            <a:r>
              <a:rPr lang="en-US" dirty="0" smtClean="0">
                <a:solidFill>
                  <a:srgbClr val="033BEF"/>
                </a:solidFill>
              </a:rPr>
              <a:t>or 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Find the area of the block below: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F =  </a:t>
            </a:r>
            <a:r>
              <a:rPr lang="en-US" dirty="0" smtClean="0"/>
              <a:t>L X W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S =  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A</a:t>
            </a:r>
            <a:r>
              <a:rPr lang="en-US" dirty="0" smtClean="0"/>
              <a:t> =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362200"/>
            <a:ext cx="419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Measuring area using a ruler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Area 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033BEF"/>
                </a:solidFill>
              </a:rPr>
              <a:t>length X width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Units of area = </a:t>
            </a:r>
            <a:r>
              <a:rPr lang="en-US" dirty="0" smtClean="0">
                <a:solidFill>
                  <a:srgbClr val="033BEF"/>
                </a:solidFill>
              </a:rPr>
              <a:t>cm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r>
              <a:rPr lang="en-US" dirty="0" smtClean="0">
                <a:solidFill>
                  <a:srgbClr val="033BEF"/>
                </a:solidFill>
              </a:rPr>
              <a:t>  or mm</a:t>
            </a:r>
            <a:r>
              <a:rPr lang="en-US" baseline="30000" dirty="0" smtClean="0">
                <a:solidFill>
                  <a:srgbClr val="033BEF"/>
                </a:solidFill>
              </a:rPr>
              <a:t>2 </a:t>
            </a:r>
            <a:r>
              <a:rPr lang="en-US" dirty="0" smtClean="0">
                <a:solidFill>
                  <a:srgbClr val="033BEF"/>
                </a:solidFill>
              </a:rPr>
              <a:t>or 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Find the area of the block below: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F =  </a:t>
            </a:r>
            <a:r>
              <a:rPr lang="en-US" dirty="0" smtClean="0"/>
              <a:t>L X W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S </a:t>
            </a:r>
            <a:r>
              <a:rPr lang="en-US" dirty="0">
                <a:solidFill>
                  <a:srgbClr val="033BEF"/>
                </a:solidFill>
              </a:rPr>
              <a:t>= 7.2 cm x 2.0 </a:t>
            </a:r>
            <a:r>
              <a:rPr lang="en-US" dirty="0" smtClean="0">
                <a:solidFill>
                  <a:srgbClr val="033BEF"/>
                </a:solidFill>
              </a:rPr>
              <a:t>cm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A</a:t>
            </a:r>
            <a:r>
              <a:rPr lang="en-US" dirty="0" smtClean="0"/>
              <a:t>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362200"/>
            <a:ext cx="419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Measuring area using a ruler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Area 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033BEF"/>
                </a:solidFill>
              </a:rPr>
              <a:t>length X width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Units of area = </a:t>
            </a:r>
            <a:r>
              <a:rPr lang="en-US" dirty="0" smtClean="0">
                <a:solidFill>
                  <a:srgbClr val="033BEF"/>
                </a:solidFill>
              </a:rPr>
              <a:t>cm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r>
              <a:rPr lang="en-US" dirty="0" smtClean="0">
                <a:solidFill>
                  <a:srgbClr val="033BEF"/>
                </a:solidFill>
              </a:rPr>
              <a:t>  or mm</a:t>
            </a:r>
            <a:r>
              <a:rPr lang="en-US" baseline="30000" dirty="0" smtClean="0">
                <a:solidFill>
                  <a:srgbClr val="033BEF"/>
                </a:solidFill>
              </a:rPr>
              <a:t>2 </a:t>
            </a:r>
            <a:r>
              <a:rPr lang="en-US" dirty="0" smtClean="0">
                <a:solidFill>
                  <a:srgbClr val="033BEF"/>
                </a:solidFill>
              </a:rPr>
              <a:t>or m</a:t>
            </a:r>
            <a:r>
              <a:rPr lang="en-US" baseline="30000" dirty="0" smtClean="0">
                <a:solidFill>
                  <a:srgbClr val="033BEF"/>
                </a:solidFill>
              </a:rPr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Find the area of the block below: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F =  </a:t>
            </a:r>
            <a:r>
              <a:rPr lang="en-US" dirty="0" smtClean="0"/>
              <a:t>L X W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S </a:t>
            </a:r>
            <a:r>
              <a:rPr lang="en-US" dirty="0">
                <a:solidFill>
                  <a:srgbClr val="033BEF"/>
                </a:solidFill>
              </a:rPr>
              <a:t>=7.2 cm x 2.0 </a:t>
            </a:r>
            <a:r>
              <a:rPr lang="en-US" dirty="0" smtClean="0">
                <a:solidFill>
                  <a:srgbClr val="033BEF"/>
                </a:solidFill>
              </a:rPr>
              <a:t>cm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A</a:t>
            </a:r>
            <a:r>
              <a:rPr lang="en-US" dirty="0" smtClean="0"/>
              <a:t> = </a:t>
            </a:r>
            <a:r>
              <a:rPr lang="en-US" dirty="0">
                <a:solidFill>
                  <a:srgbClr val="0A15E8"/>
                </a:solidFill>
              </a:rPr>
              <a:t>14.4 cm</a:t>
            </a:r>
            <a:r>
              <a:rPr lang="en-US" baseline="30000" dirty="0">
                <a:solidFill>
                  <a:srgbClr val="0A15E8"/>
                </a:solidFill>
              </a:rPr>
              <a:t>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2362200"/>
            <a:ext cx="4191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Measuring volume with a graduated cylinder</a:t>
            </a:r>
            <a:endParaRPr lang="en-US" dirty="0" smtClean="0"/>
          </a:p>
          <a:p>
            <a:pPr lvl="0"/>
            <a:r>
              <a:rPr lang="en-US" dirty="0" smtClean="0"/>
              <a:t>Graduated cylinders come in many different </a:t>
            </a:r>
            <a:r>
              <a:rPr lang="en-US" u="sng" dirty="0" smtClean="0">
                <a:solidFill>
                  <a:srgbClr val="033BEF"/>
                </a:solidFill>
              </a:rPr>
              <a:t>Sizes </a:t>
            </a:r>
            <a:r>
              <a:rPr lang="en-US" dirty="0" smtClean="0"/>
              <a:t>: including 10 ml, 25 ml, 50 ml, 100 ml, 500 ml, and 1000 ml. </a:t>
            </a:r>
          </a:p>
          <a:p>
            <a:pPr lvl="0"/>
            <a:r>
              <a:rPr lang="en-US" dirty="0" smtClean="0"/>
              <a:t>Graduated cylinders are used to determine the volume of</a:t>
            </a:r>
            <a:r>
              <a:rPr lang="en-US" dirty="0">
                <a:solidFill>
                  <a:srgbClr val="033BEF"/>
                </a:solidFill>
              </a:rPr>
              <a:t> </a:t>
            </a:r>
            <a:r>
              <a:rPr lang="en-US" u="sng" dirty="0" smtClean="0">
                <a:solidFill>
                  <a:srgbClr val="033BEF"/>
                </a:solidFill>
              </a:rPr>
              <a:t>liquid solutions_.</a:t>
            </a:r>
          </a:p>
          <a:p>
            <a:pPr lvl="0"/>
            <a:r>
              <a:rPr lang="en-US" dirty="0" smtClean="0"/>
              <a:t>An interesting characteristic of liquids in glass containers is that they curve at the edges due to </a:t>
            </a:r>
            <a:r>
              <a:rPr lang="en-US" u="sng" dirty="0" smtClean="0">
                <a:solidFill>
                  <a:srgbClr val="033BEF"/>
                </a:solidFill>
              </a:rPr>
              <a:t>cohesion </a:t>
            </a:r>
            <a:r>
              <a:rPr lang="en-US" dirty="0" smtClean="0"/>
              <a:t> forces (like a straw). This curvature is called </a:t>
            </a:r>
            <a:r>
              <a:rPr lang="en-US" smtClean="0"/>
              <a:t>the</a:t>
            </a:r>
            <a:r>
              <a:rPr lang="en-US" b="1" i="1" smtClean="0"/>
              <a:t> </a:t>
            </a:r>
            <a:r>
              <a:rPr lang="en-US" b="1" i="1" u="sng" smtClean="0">
                <a:solidFill>
                  <a:srgbClr val="033BEF"/>
                </a:solidFill>
              </a:rPr>
              <a:t>meniscus</a:t>
            </a:r>
            <a:r>
              <a:rPr lang="en-US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With water in glass, the meniscus will </a:t>
            </a:r>
            <a:r>
              <a:rPr lang="en-US" u="sng" dirty="0" smtClean="0">
                <a:solidFill>
                  <a:srgbClr val="033BEF"/>
                </a:solidFill>
              </a:rPr>
              <a:t>curve up </a:t>
            </a:r>
            <a:r>
              <a:rPr lang="en-US" dirty="0" smtClean="0"/>
              <a:t>at the edges and down in the center, just like the smile on this smiley face.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029200"/>
            <a:ext cx="130418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 descr="Image result for smiley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smiley f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66697"/>
            <a:ext cx="1828800" cy="121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When reading a graduated cylinder you want to: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measure the </a:t>
            </a:r>
            <a:r>
              <a:rPr lang="en-US" u="sng" dirty="0" smtClean="0">
                <a:solidFill>
                  <a:srgbClr val="033BEF"/>
                </a:solidFill>
              </a:rPr>
              <a:t>lowest</a:t>
            </a:r>
            <a:r>
              <a:rPr lang="en-US" dirty="0" smtClean="0">
                <a:solidFill>
                  <a:srgbClr val="033BEF"/>
                </a:solidFill>
              </a:rPr>
              <a:t> </a:t>
            </a:r>
            <a:r>
              <a:rPr lang="en-US" dirty="0" smtClean="0"/>
              <a:t>portion of the meniscus.</a:t>
            </a:r>
          </a:p>
          <a:p>
            <a:pPr>
              <a:buNone/>
            </a:pPr>
            <a:r>
              <a:rPr lang="en-US" dirty="0" smtClean="0"/>
              <a:t>- be eye level with the </a:t>
            </a:r>
            <a:r>
              <a:rPr lang="en-US" u="sng" dirty="0" smtClean="0">
                <a:solidFill>
                  <a:srgbClr val="033BEF"/>
                </a:solidFill>
              </a:rPr>
              <a:t>top</a:t>
            </a:r>
            <a:r>
              <a:rPr lang="en-US" dirty="0" smtClean="0">
                <a:solidFill>
                  <a:srgbClr val="033BEF"/>
                </a:solidFill>
              </a:rPr>
              <a:t> </a:t>
            </a:r>
            <a:r>
              <a:rPr lang="en-US" dirty="0" smtClean="0"/>
              <a:t>of the liquid</a:t>
            </a:r>
          </a:p>
          <a:p>
            <a:pPr>
              <a:buFontTx/>
              <a:buChar char="-"/>
            </a:pPr>
            <a:r>
              <a:rPr lang="en-US" dirty="0" smtClean="0"/>
              <a:t>read the </a:t>
            </a:r>
            <a:r>
              <a:rPr lang="en-US" u="sng" dirty="0" smtClean="0">
                <a:solidFill>
                  <a:srgbClr val="033BEF"/>
                </a:solidFill>
              </a:rPr>
              <a:t>bottom</a:t>
            </a:r>
            <a:r>
              <a:rPr lang="en-US" dirty="0"/>
              <a:t> </a:t>
            </a:r>
            <a:r>
              <a:rPr lang="en-US" dirty="0" smtClean="0"/>
              <a:t>of the meniscus</a:t>
            </a:r>
          </a:p>
          <a:p>
            <a:pPr>
              <a:buNone/>
            </a:pPr>
            <a:r>
              <a:rPr lang="en-US" b="1" i="1" dirty="0" smtClean="0"/>
              <a:t>- </a:t>
            </a:r>
            <a:r>
              <a:rPr lang="en-US" dirty="0" smtClean="0"/>
              <a:t>Units for liquid volume = </a:t>
            </a:r>
            <a:r>
              <a:rPr lang="en-US" dirty="0" smtClean="0">
                <a:solidFill>
                  <a:srgbClr val="033BEF"/>
                </a:solidFill>
              </a:rPr>
              <a:t> ml or L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0"/>
            <a:ext cx="5105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533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Sight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0" y="16764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1676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What are the volumes of these liquids?</a:t>
            </a:r>
            <a:endParaRPr lang="en-US" sz="4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759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What are the volumes of these liquids?</a:t>
            </a:r>
            <a:endParaRPr lang="en-US" sz="4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759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7 ml</a:t>
            </a:r>
            <a:endParaRPr lang="en-US" b="1" dirty="0">
              <a:solidFill>
                <a:srgbClr val="0A15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What are the volumes of these liquids?</a:t>
            </a:r>
            <a:endParaRPr lang="en-US" sz="4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759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7 ml</a:t>
            </a:r>
            <a:endParaRPr lang="en-US" b="1" dirty="0">
              <a:solidFill>
                <a:srgbClr val="0A15E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38 ml</a:t>
            </a:r>
            <a:endParaRPr lang="en-US" b="1" dirty="0">
              <a:solidFill>
                <a:srgbClr val="0A15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What are the volumes of these liquids?</a:t>
            </a:r>
            <a:endParaRPr lang="en-US" sz="4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759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7 ml</a:t>
            </a:r>
            <a:endParaRPr lang="en-US" b="1" dirty="0">
              <a:solidFill>
                <a:srgbClr val="0A15E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38 ml</a:t>
            </a:r>
            <a:endParaRPr lang="en-US" b="1" dirty="0">
              <a:solidFill>
                <a:srgbClr val="0A15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64166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34 ml</a:t>
            </a:r>
            <a:endParaRPr lang="en-US" b="1" dirty="0">
              <a:solidFill>
                <a:srgbClr val="0A15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What are the volumes of these liquids?</a:t>
            </a:r>
            <a:endParaRPr lang="en-US" sz="4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759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7 ml</a:t>
            </a:r>
            <a:endParaRPr lang="en-US" b="1" dirty="0">
              <a:solidFill>
                <a:srgbClr val="0A15E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38 ml</a:t>
            </a:r>
            <a:endParaRPr lang="en-US" b="1" dirty="0">
              <a:solidFill>
                <a:srgbClr val="0A15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64166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34 ml</a:t>
            </a:r>
            <a:endParaRPr lang="en-US" b="1" dirty="0">
              <a:solidFill>
                <a:srgbClr val="0A15E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65473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A15E8"/>
                </a:solidFill>
              </a:rPr>
              <a:t>20 ml</a:t>
            </a:r>
            <a:endParaRPr lang="en-US" b="1" dirty="0">
              <a:solidFill>
                <a:srgbClr val="0A15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volume of object?</a:t>
            </a:r>
          </a:p>
          <a:p>
            <a:pPr>
              <a:buNone/>
            </a:pPr>
            <a:r>
              <a:rPr lang="en-US" dirty="0" smtClean="0"/>
              <a:t>Volume of the Liquid (A) = </a:t>
            </a:r>
            <a:r>
              <a:rPr lang="en-US" u="sng" dirty="0" smtClean="0">
                <a:solidFill>
                  <a:srgbClr val="033BEF"/>
                </a:solidFill>
              </a:rPr>
              <a:t>_________</a:t>
            </a:r>
          </a:p>
          <a:p>
            <a:pPr>
              <a:buNone/>
            </a:pPr>
            <a:r>
              <a:rPr lang="en-US" dirty="0" smtClean="0"/>
              <a:t>Volume of the liquid and object (B) = </a:t>
            </a:r>
            <a:r>
              <a:rPr lang="en-US" dirty="0" smtClean="0">
                <a:solidFill>
                  <a:srgbClr val="033BEF"/>
                </a:solidFill>
              </a:rPr>
              <a:t>______</a:t>
            </a:r>
          </a:p>
          <a:p>
            <a:pPr>
              <a:buNone/>
            </a:pPr>
            <a:r>
              <a:rPr lang="en-US" dirty="0" smtClean="0"/>
              <a:t>(B)-(A)= volume of object</a:t>
            </a:r>
          </a:p>
          <a:p>
            <a:pPr>
              <a:buNone/>
            </a:pPr>
            <a:r>
              <a:rPr lang="en-US" dirty="0" smtClean="0"/>
              <a:t>Volume of object = </a:t>
            </a:r>
            <a:r>
              <a:rPr lang="en-US" u="sng" dirty="0" smtClean="0">
                <a:solidFill>
                  <a:srgbClr val="033BEF"/>
                </a:solidFill>
              </a:rPr>
              <a:t>________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rc_mi" descr="http://smithscience201.wikispaces.com/file/view/waterdis-main_Full.jpg/56482648/waterdis-main_Ful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686040" y="3300480"/>
              <a:ext cx="2075040" cy="454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76680" y="3291120"/>
                <a:ext cx="2093760" cy="47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volume of object?</a:t>
            </a:r>
          </a:p>
          <a:p>
            <a:pPr>
              <a:buNone/>
            </a:pPr>
            <a:r>
              <a:rPr lang="en-US" dirty="0" smtClean="0"/>
              <a:t>Volume of the Liquid (A) = </a:t>
            </a:r>
            <a:r>
              <a:rPr lang="en-US" u="sng" dirty="0" smtClean="0">
                <a:solidFill>
                  <a:srgbClr val="033BEF"/>
                </a:solidFill>
              </a:rPr>
              <a:t>__200 ml_</a:t>
            </a:r>
          </a:p>
          <a:p>
            <a:pPr>
              <a:buNone/>
            </a:pPr>
            <a:r>
              <a:rPr lang="en-US" dirty="0" smtClean="0"/>
              <a:t>Volume of the liquid and object (B) = </a:t>
            </a:r>
            <a:r>
              <a:rPr lang="en-US" dirty="0" smtClean="0">
                <a:solidFill>
                  <a:srgbClr val="033BEF"/>
                </a:solidFill>
              </a:rPr>
              <a:t>______</a:t>
            </a:r>
          </a:p>
          <a:p>
            <a:pPr>
              <a:buNone/>
            </a:pPr>
            <a:r>
              <a:rPr lang="en-US" dirty="0"/>
              <a:t>(B)-(A)= volume of object</a:t>
            </a:r>
          </a:p>
          <a:p>
            <a:pPr>
              <a:buNone/>
            </a:pPr>
            <a:r>
              <a:rPr lang="en-US" dirty="0"/>
              <a:t>Volume of object = </a:t>
            </a:r>
            <a:r>
              <a:rPr lang="en-US" u="sng" dirty="0">
                <a:solidFill>
                  <a:srgbClr val="033BEF"/>
                </a:solidFill>
              </a:rPr>
              <a:t>________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irc_mi" descr="http://smithscience201.wikispaces.com/file/view/waterdis-main_Full.jpg/56482648/waterdis-main_Ful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3643200" y="3300480"/>
              <a:ext cx="1963440" cy="377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33840" y="3291120"/>
                <a:ext cx="1982160" cy="39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volume of object?</a:t>
            </a:r>
          </a:p>
          <a:p>
            <a:pPr>
              <a:buNone/>
            </a:pPr>
            <a:r>
              <a:rPr lang="en-US" dirty="0" smtClean="0"/>
              <a:t>Volume of the Liquid = </a:t>
            </a:r>
            <a:r>
              <a:rPr lang="en-US" u="sng" dirty="0" smtClean="0">
                <a:solidFill>
                  <a:srgbClr val="033BEF"/>
                </a:solidFill>
              </a:rPr>
              <a:t>__200 ml_</a:t>
            </a:r>
          </a:p>
          <a:p>
            <a:pPr>
              <a:buNone/>
            </a:pPr>
            <a:r>
              <a:rPr lang="en-US" dirty="0" smtClean="0"/>
              <a:t>Volume of the liquid and object = </a:t>
            </a:r>
            <a:r>
              <a:rPr lang="en-US" dirty="0" smtClean="0">
                <a:solidFill>
                  <a:srgbClr val="033BEF"/>
                </a:solidFill>
              </a:rPr>
              <a:t>__</a:t>
            </a:r>
            <a:r>
              <a:rPr lang="en-US" u="sng" dirty="0" smtClean="0">
                <a:solidFill>
                  <a:srgbClr val="033BEF"/>
                </a:solidFill>
              </a:rPr>
              <a:t>260 ml</a:t>
            </a:r>
            <a:r>
              <a:rPr lang="en-US" dirty="0" smtClean="0">
                <a:solidFill>
                  <a:srgbClr val="033BEF"/>
                </a:solidFill>
              </a:rPr>
              <a:t>____</a:t>
            </a:r>
          </a:p>
          <a:p>
            <a:pPr>
              <a:buNone/>
            </a:pPr>
            <a:r>
              <a:rPr lang="en-US" dirty="0"/>
              <a:t>(B)-(A)= volume of object</a:t>
            </a:r>
          </a:p>
          <a:p>
            <a:pPr>
              <a:buNone/>
            </a:pPr>
            <a:r>
              <a:rPr lang="en-US" dirty="0"/>
              <a:t>Volume of object = </a:t>
            </a:r>
            <a:r>
              <a:rPr lang="en-US" u="sng" dirty="0">
                <a:solidFill>
                  <a:srgbClr val="033BEF"/>
                </a:solidFill>
              </a:rPr>
              <a:t>________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rc_mi" descr="http://smithscience201.wikispaces.com/file/view/waterdis-main_Full.jpg/56482648/waterdis-main_Ful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625920" y="3300480"/>
              <a:ext cx="1980720" cy="4287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16560" y="3291120"/>
                <a:ext cx="1999440" cy="44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the volume of object?</a:t>
            </a:r>
          </a:p>
          <a:p>
            <a:pPr>
              <a:buNone/>
            </a:pPr>
            <a:r>
              <a:rPr lang="en-US" dirty="0" smtClean="0"/>
              <a:t>Volume of the Liquid = </a:t>
            </a:r>
            <a:r>
              <a:rPr lang="en-US" u="sng" dirty="0" smtClean="0">
                <a:solidFill>
                  <a:srgbClr val="033BEF"/>
                </a:solidFill>
              </a:rPr>
              <a:t>__200 ml_</a:t>
            </a:r>
          </a:p>
          <a:p>
            <a:pPr>
              <a:buNone/>
            </a:pPr>
            <a:r>
              <a:rPr lang="en-US" dirty="0" smtClean="0"/>
              <a:t>Volume of the liquid and object = </a:t>
            </a:r>
            <a:r>
              <a:rPr lang="en-US" dirty="0" smtClean="0">
                <a:solidFill>
                  <a:srgbClr val="033BEF"/>
                </a:solidFill>
              </a:rPr>
              <a:t>__</a:t>
            </a:r>
            <a:r>
              <a:rPr lang="en-US" u="sng" dirty="0" smtClean="0">
                <a:solidFill>
                  <a:srgbClr val="033BEF"/>
                </a:solidFill>
              </a:rPr>
              <a:t>260 ml</a:t>
            </a:r>
            <a:r>
              <a:rPr lang="en-US" dirty="0" smtClean="0">
                <a:solidFill>
                  <a:srgbClr val="033BEF"/>
                </a:solidFill>
              </a:rPr>
              <a:t>____</a:t>
            </a:r>
          </a:p>
          <a:p>
            <a:pPr>
              <a:buNone/>
            </a:pPr>
            <a:r>
              <a:rPr lang="en-US" dirty="0"/>
              <a:t>(B)-(A)= volume of object</a:t>
            </a:r>
          </a:p>
          <a:p>
            <a:pPr>
              <a:buNone/>
            </a:pPr>
            <a:r>
              <a:rPr lang="en-US" dirty="0" smtClean="0"/>
              <a:t>Volume of object = </a:t>
            </a:r>
            <a:r>
              <a:rPr lang="en-US" u="sng" dirty="0" smtClean="0">
                <a:solidFill>
                  <a:srgbClr val="033BEF"/>
                </a:solidFill>
              </a:rPr>
              <a:t>_60 ml___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rc_mi" descr="http://smithscience201.wikispaces.com/file/view/waterdis-main_Full.jpg/56482648/waterdis-main_Ful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609000" y="3283200"/>
              <a:ext cx="2049120" cy="4806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99640" y="3273840"/>
                <a:ext cx="2067840" cy="49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Measuring volume for solid objects using a ruler</a:t>
            </a:r>
            <a:endParaRPr lang="en-US" dirty="0" smtClean="0"/>
          </a:p>
          <a:p>
            <a:pPr>
              <a:buNone/>
            </a:pPr>
            <a:r>
              <a:rPr lang="en-US" sz="2800" u="sng" dirty="0" smtClean="0"/>
              <a:t>Volume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033BEF"/>
                </a:solidFill>
              </a:rPr>
              <a:t>Length X width X height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Units for volume = </a:t>
            </a:r>
            <a:r>
              <a:rPr lang="en-US" sz="2800" dirty="0" smtClean="0">
                <a:solidFill>
                  <a:srgbClr val="033BEF"/>
                </a:solidFill>
              </a:rPr>
              <a:t>cm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r>
              <a:rPr lang="en-US" sz="2800" dirty="0" smtClean="0">
                <a:solidFill>
                  <a:srgbClr val="033BEF"/>
                </a:solidFill>
              </a:rPr>
              <a:t> or mm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r>
              <a:rPr lang="en-US" sz="2800" dirty="0" smtClean="0">
                <a:solidFill>
                  <a:srgbClr val="033BEF"/>
                </a:solidFill>
              </a:rPr>
              <a:t>  or 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endParaRPr lang="en-US" sz="2800" baseline="30000" dirty="0" smtClean="0"/>
          </a:p>
          <a:p>
            <a:pPr>
              <a:buNone/>
            </a:pPr>
            <a:r>
              <a:rPr lang="en-US" sz="2800" dirty="0" smtClean="0"/>
              <a:t>Find the volume of the block below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= l x  w x h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=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=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667000" y="2286000"/>
            <a:ext cx="2514600" cy="12954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257800" y="25908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4.2 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029200" y="3505200"/>
            <a:ext cx="1033462" cy="38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3.6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429000" y="3733800"/>
            <a:ext cx="1066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9.4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533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Sight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Hearing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16764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1676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Measuring volume for solid objects using a ruler</a:t>
            </a:r>
            <a:endParaRPr lang="en-US" dirty="0" smtClean="0"/>
          </a:p>
          <a:p>
            <a:pPr>
              <a:buNone/>
            </a:pPr>
            <a:r>
              <a:rPr lang="en-US" sz="2800" u="sng" dirty="0" smtClean="0"/>
              <a:t>Volume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033BEF"/>
                </a:solidFill>
              </a:rPr>
              <a:t>Length X width X height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Units for volume = </a:t>
            </a:r>
            <a:r>
              <a:rPr lang="en-US" sz="2800" dirty="0" smtClean="0">
                <a:solidFill>
                  <a:srgbClr val="033BEF"/>
                </a:solidFill>
              </a:rPr>
              <a:t>cm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r>
              <a:rPr lang="en-US" sz="2800" dirty="0" smtClean="0">
                <a:solidFill>
                  <a:srgbClr val="033BEF"/>
                </a:solidFill>
              </a:rPr>
              <a:t> or mm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r>
              <a:rPr lang="en-US" sz="2800" dirty="0" smtClean="0">
                <a:solidFill>
                  <a:srgbClr val="033BEF"/>
                </a:solidFill>
              </a:rPr>
              <a:t>  or 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endParaRPr lang="en-US" sz="2800" baseline="30000" dirty="0" smtClean="0"/>
          </a:p>
          <a:p>
            <a:pPr>
              <a:buNone/>
            </a:pPr>
            <a:r>
              <a:rPr lang="en-US" sz="2800" dirty="0" smtClean="0"/>
              <a:t>Find the volume of the block below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= l x  w x h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033BEF"/>
                </a:solidFill>
              </a:rPr>
              <a:t>9.4 cm X 3.6 cm X 4.2 cm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=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667000" y="2286000"/>
            <a:ext cx="2514600" cy="12954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257800" y="25908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4.2 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029200" y="3505200"/>
            <a:ext cx="1033462" cy="38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3.6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429000" y="3733800"/>
            <a:ext cx="1066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9.4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Measuring volume for solid objects using a ruler</a:t>
            </a:r>
            <a:endParaRPr lang="en-US" dirty="0" smtClean="0"/>
          </a:p>
          <a:p>
            <a:pPr>
              <a:buNone/>
            </a:pPr>
            <a:r>
              <a:rPr lang="en-US" sz="2800" u="sng" dirty="0" smtClean="0"/>
              <a:t>Volume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033BEF"/>
                </a:solidFill>
              </a:rPr>
              <a:t>Length X width X height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Units for volume = </a:t>
            </a:r>
            <a:r>
              <a:rPr lang="en-US" sz="2800" dirty="0" smtClean="0">
                <a:solidFill>
                  <a:srgbClr val="033BEF"/>
                </a:solidFill>
              </a:rPr>
              <a:t>cm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r>
              <a:rPr lang="en-US" sz="2800" dirty="0" smtClean="0">
                <a:solidFill>
                  <a:srgbClr val="033BEF"/>
                </a:solidFill>
              </a:rPr>
              <a:t> or mm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r>
              <a:rPr lang="en-US" sz="2800" dirty="0" smtClean="0">
                <a:solidFill>
                  <a:srgbClr val="033BEF"/>
                </a:solidFill>
              </a:rPr>
              <a:t>  or m</a:t>
            </a:r>
            <a:r>
              <a:rPr lang="en-US" sz="2800" baseline="30000" dirty="0" smtClean="0">
                <a:solidFill>
                  <a:srgbClr val="033BEF"/>
                </a:solidFill>
              </a:rPr>
              <a:t>3</a:t>
            </a:r>
            <a:endParaRPr lang="en-US" sz="2800" baseline="30000" dirty="0" smtClean="0"/>
          </a:p>
          <a:p>
            <a:pPr>
              <a:buNone/>
            </a:pPr>
            <a:r>
              <a:rPr lang="en-US" sz="2800" dirty="0" smtClean="0"/>
              <a:t>Find the volume of the block below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Show work below: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= l x  w x h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033BEF"/>
                </a:solidFill>
              </a:rPr>
              <a:t>9.4 cm X 3.6 cm X 4.2 cm</a:t>
            </a:r>
            <a:endParaRPr lang="en-US" dirty="0" smtClean="0"/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smtClean="0"/>
              <a:t>= </a:t>
            </a:r>
            <a:r>
              <a:rPr lang="en-US" dirty="0" smtClean="0">
                <a:solidFill>
                  <a:srgbClr val="033BEF"/>
                </a:solidFill>
              </a:rPr>
              <a:t>142.1 cm</a:t>
            </a:r>
            <a:r>
              <a:rPr lang="en-US" baseline="30000" dirty="0" smtClean="0">
                <a:solidFill>
                  <a:srgbClr val="033BEF"/>
                </a:solidFill>
              </a:rPr>
              <a:t>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667000" y="2286000"/>
            <a:ext cx="2514600" cy="12954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257800" y="259080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4.2 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029200" y="3505200"/>
            <a:ext cx="1033462" cy="384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3.6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429000" y="3733800"/>
            <a:ext cx="1066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9.4 cm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4343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Measuring Temperature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Temperature is the measure of how </a:t>
            </a:r>
            <a:r>
              <a:rPr lang="en-US" u="sng" dirty="0" smtClean="0">
                <a:solidFill>
                  <a:srgbClr val="033BEF"/>
                </a:solidFill>
              </a:rPr>
              <a:t>hot </a:t>
            </a:r>
            <a:r>
              <a:rPr lang="en-US" dirty="0" smtClean="0"/>
              <a:t>or </a:t>
            </a:r>
            <a:r>
              <a:rPr lang="en-US" u="sng" dirty="0" smtClean="0">
                <a:solidFill>
                  <a:srgbClr val="033BEF"/>
                </a:solidFill>
              </a:rPr>
              <a:t>cold</a:t>
            </a:r>
            <a:r>
              <a:rPr lang="en-US" dirty="0" smtClean="0"/>
              <a:t> something is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correct unit of temperature in the metric system is</a:t>
            </a:r>
            <a:r>
              <a:rPr lang="en-US" u="sng" dirty="0" smtClean="0">
                <a:solidFill>
                  <a:srgbClr val="033BEF"/>
                </a:solidFill>
              </a:rPr>
              <a:t> ° Celsius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Thermometers are read </a:t>
            </a:r>
            <a:r>
              <a:rPr lang="en-US" u="sng" dirty="0" smtClean="0">
                <a:solidFill>
                  <a:srgbClr val="033BEF"/>
                </a:solidFill>
              </a:rPr>
              <a:t>upward  </a:t>
            </a:r>
            <a:r>
              <a:rPr lang="en-US" dirty="0" smtClean="0"/>
              <a:t>when temperatures are above zero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Thermometers are read </a:t>
            </a:r>
            <a:r>
              <a:rPr lang="en-US" u="sng" dirty="0" smtClean="0">
                <a:solidFill>
                  <a:srgbClr val="033BEF"/>
                </a:solidFill>
              </a:rPr>
              <a:t>downward</a:t>
            </a:r>
            <a:r>
              <a:rPr lang="en-US" dirty="0" smtClean="0"/>
              <a:t> when temperatures are below zero.  They will also have a </a:t>
            </a:r>
            <a:r>
              <a:rPr lang="en-US" u="sng" dirty="0" smtClean="0">
                <a:solidFill>
                  <a:srgbClr val="033BEF"/>
                </a:solidFill>
              </a:rPr>
              <a:t>minus</a:t>
            </a:r>
            <a:r>
              <a:rPr lang="en-US" dirty="0" smtClean="0"/>
              <a:t> sign in front of the temperature.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038600"/>
            <a:ext cx="548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14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Suppose that at 9:00 A.M. the temperature of a room is 18°C, and at noon it is 24°C.What was the increase in temperature?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14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Suppose that at 9:00 A.M. the temperature of a room is 18°C, and at noon it is 24°C.What was the increase in temperature?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3200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33BEF"/>
                </a:solidFill>
              </a:rPr>
              <a:t>56 °C</a:t>
            </a:r>
            <a:endParaRPr lang="en-US" sz="2800" dirty="0">
              <a:solidFill>
                <a:srgbClr val="033BE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14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Suppose that at 9:00 A.M. the temperature of a room is 18°C, and at noon it is 24°C.What was the increase in temperature?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3200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33BEF"/>
                </a:solidFill>
              </a:rPr>
              <a:t>56 °C</a:t>
            </a:r>
            <a:endParaRPr lang="en-US" sz="2400" dirty="0">
              <a:solidFill>
                <a:srgbClr val="033BE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33BEF"/>
                </a:solidFill>
              </a:rPr>
              <a:t> - 8 °C</a:t>
            </a:r>
            <a:endParaRPr lang="en-US" sz="2400" dirty="0">
              <a:solidFill>
                <a:srgbClr val="033BE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5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Suppose that at 9:00 A.M. the temperature of a room is 18°C, and at noon it is 24°C.What was the increase in temperature?</a:t>
            </a:r>
          </a:p>
          <a:p>
            <a:pPr>
              <a:buNone/>
            </a:pPr>
            <a:r>
              <a:rPr lang="en-US" dirty="0" smtClean="0">
                <a:solidFill>
                  <a:srgbClr val="033BEF"/>
                </a:solidFill>
              </a:rPr>
              <a:t>24 °C – 18 °C = 6 °C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3200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33BEF"/>
                </a:solidFill>
              </a:rPr>
              <a:t>56 °C</a:t>
            </a:r>
            <a:endParaRPr lang="en-US" sz="2400" dirty="0">
              <a:solidFill>
                <a:srgbClr val="033BE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276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33BEF"/>
                </a:solidFill>
              </a:rPr>
              <a:t> - 8 °C</a:t>
            </a:r>
            <a:endParaRPr lang="en-US" sz="2400" dirty="0">
              <a:solidFill>
                <a:srgbClr val="033BE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33BEF"/>
                </a:solidFill>
              </a:rPr>
              <a:t>73 °C</a:t>
            </a:r>
            <a:endParaRPr lang="en-US" sz="2400" dirty="0">
              <a:solidFill>
                <a:srgbClr val="033BE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1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Measuring Mass</a:t>
            </a:r>
            <a:endParaRPr lang="en-US" dirty="0" smtClean="0"/>
          </a:p>
          <a:p>
            <a:r>
              <a:rPr lang="en-US" dirty="0" smtClean="0"/>
              <a:t>A unit of mass in the metric system is the </a:t>
            </a:r>
            <a:r>
              <a:rPr lang="en-US" u="sng" dirty="0" smtClean="0">
                <a:solidFill>
                  <a:srgbClr val="033BEF"/>
                </a:solidFill>
              </a:rPr>
              <a:t>Grams(g)</a:t>
            </a:r>
            <a:endParaRPr lang="en-US" dirty="0" smtClean="0"/>
          </a:p>
          <a:p>
            <a:pPr lvl="0"/>
            <a:r>
              <a:rPr lang="en-US" dirty="0" smtClean="0"/>
              <a:t>Metric mass is measured in the science laboratory by the measuring device called a </a:t>
            </a:r>
            <a:r>
              <a:rPr lang="en-US" u="sng" dirty="0" smtClean="0">
                <a:solidFill>
                  <a:srgbClr val="033BEF"/>
                </a:solidFill>
              </a:rPr>
              <a:t>triple beam balance</a:t>
            </a:r>
            <a:endParaRPr lang="en-US" dirty="0" smtClean="0"/>
          </a:p>
          <a:p>
            <a:r>
              <a:rPr lang="en-US" dirty="0" smtClean="0"/>
              <a:t>The parts are all labeled in the picture to the below.</a:t>
            </a:r>
          </a:p>
          <a:p>
            <a:endParaRPr lang="en-US" dirty="0"/>
          </a:p>
        </p:txBody>
      </p:sp>
      <p:pic>
        <p:nvPicPr>
          <p:cNvPr id="4" name="Picture 3" descr="triple beam balanc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662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861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1) Check to see if the pointer is pointing to</a:t>
            </a:r>
            <a:r>
              <a:rPr lang="en-US" u="sng" dirty="0" smtClean="0">
                <a:solidFill>
                  <a:srgbClr val="033BEF"/>
                </a:solidFill>
              </a:rPr>
              <a:t> zero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If the pointer is above the zero turn the knob </a:t>
            </a:r>
            <a:r>
              <a:rPr lang="en-US" u="sng" dirty="0" smtClean="0">
                <a:solidFill>
                  <a:srgbClr val="033BEF"/>
                </a:solidFill>
              </a:rPr>
              <a:t>towards</a:t>
            </a:r>
            <a:r>
              <a:rPr lang="en-US" dirty="0" smtClean="0"/>
              <a:t>   (down) you</a:t>
            </a:r>
          </a:p>
          <a:p>
            <a:pPr>
              <a:buNone/>
            </a:pPr>
            <a:r>
              <a:rPr lang="en-US" dirty="0" smtClean="0"/>
              <a:t>- If the pointer is below the zero turn the knob </a:t>
            </a:r>
            <a:r>
              <a:rPr lang="en-US" u="sng" dirty="0" smtClean="0">
                <a:solidFill>
                  <a:srgbClr val="033BEF"/>
                </a:solidFill>
              </a:rPr>
              <a:t>away  </a:t>
            </a:r>
            <a:r>
              <a:rPr lang="en-US" dirty="0" smtClean="0"/>
              <a:t>(up)  from you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2) Put the object on the measuring tray to find the mass.</a:t>
            </a:r>
          </a:p>
          <a:p>
            <a:endParaRPr lang="en-US" dirty="0"/>
          </a:p>
        </p:txBody>
      </p:sp>
      <p:pic>
        <p:nvPicPr>
          <p:cNvPr id="4" name="irc_mi" descr="http://www.lecoursedebiase.com/images/Metric8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0"/>
            <a:ext cx="632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86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u="sng" dirty="0" smtClean="0"/>
              <a:t>STEPS TO USE TBB</a:t>
            </a:r>
          </a:p>
          <a:p>
            <a:pPr>
              <a:buNone/>
            </a:pPr>
            <a:r>
              <a:rPr lang="en-US" sz="2600" dirty="0" smtClean="0"/>
              <a:t>1) Pointer is pointing to </a:t>
            </a:r>
            <a:r>
              <a:rPr lang="en-US" sz="2600" b="1" u="sng" dirty="0" smtClean="0">
                <a:solidFill>
                  <a:srgbClr val="0A15E8"/>
                </a:solidFill>
              </a:rPr>
              <a:t>zero</a:t>
            </a:r>
          </a:p>
          <a:p>
            <a:pPr marL="457200" lvl="1" indent="0">
              <a:buNone/>
            </a:pPr>
            <a:r>
              <a:rPr lang="en-US" sz="2400" b="1" dirty="0" smtClean="0"/>
              <a:t>Q: Pointer above the zero?</a:t>
            </a:r>
          </a:p>
          <a:p>
            <a:pPr marL="457200" lvl="1" indent="0">
              <a:buNone/>
            </a:pPr>
            <a:r>
              <a:rPr lang="en-US" sz="2400" dirty="0" smtClean="0"/>
              <a:t>A: turn the knob 	</a:t>
            </a:r>
            <a:r>
              <a:rPr lang="en-US" sz="2400" b="1" u="sng" dirty="0" smtClean="0">
                <a:solidFill>
                  <a:srgbClr val="0A15E8"/>
                </a:solidFill>
              </a:rPr>
              <a:t>towards</a:t>
            </a:r>
            <a:r>
              <a:rPr lang="en-US" sz="2400" dirty="0" smtClean="0">
                <a:solidFill>
                  <a:srgbClr val="0A15E8"/>
                </a:solidFill>
              </a:rPr>
              <a:t> </a:t>
            </a:r>
            <a:r>
              <a:rPr lang="en-US" sz="2400" dirty="0" smtClean="0"/>
              <a:t>you (down) 		</a:t>
            </a:r>
          </a:p>
          <a:p>
            <a:pPr marL="457200" lvl="1" indent="0">
              <a:buNone/>
            </a:pPr>
            <a:r>
              <a:rPr lang="en-US" sz="2400" b="1" dirty="0" smtClean="0"/>
              <a:t>Q: Pointer below the zero </a:t>
            </a:r>
          </a:p>
          <a:p>
            <a:pPr marL="457200" lvl="1" indent="0">
              <a:buNone/>
            </a:pPr>
            <a:r>
              <a:rPr lang="en-US" sz="2400" dirty="0" smtClean="0"/>
              <a:t>A: turn the knob </a:t>
            </a:r>
            <a:r>
              <a:rPr lang="en-US" sz="2400" b="1" u="sng" dirty="0" smtClean="0">
                <a:solidFill>
                  <a:srgbClr val="0A15E8"/>
                </a:solidFill>
              </a:rPr>
              <a:t>away</a:t>
            </a:r>
            <a:r>
              <a:rPr lang="en-US" sz="2400" dirty="0" smtClean="0">
                <a:solidFill>
                  <a:srgbClr val="0A15E8"/>
                </a:solidFill>
              </a:rPr>
              <a:t> </a:t>
            </a:r>
            <a:r>
              <a:rPr lang="en-US" sz="2400" dirty="0" smtClean="0"/>
              <a:t>from you </a:t>
            </a:r>
            <a:r>
              <a:rPr lang="en-US" sz="2400" dirty="0"/>
              <a:t>(up) </a:t>
            </a:r>
            <a:endParaRPr lang="en-US" sz="2400" dirty="0" smtClean="0"/>
          </a:p>
          <a:p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2) Put object on measuring tray</a:t>
            </a:r>
            <a:endParaRPr lang="en-US" dirty="0"/>
          </a:p>
        </p:txBody>
      </p:sp>
      <p:pic>
        <p:nvPicPr>
          <p:cNvPr id="4" name="irc_mi" descr="http://www.lecoursedebiase.com/images/Metric8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038600"/>
            <a:ext cx="632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76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533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Sight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Hearing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Taste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0" y="1676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3) Move the riders</a:t>
            </a:r>
          </a:p>
          <a:p>
            <a:pPr lvl="1"/>
            <a:r>
              <a:rPr lang="en-US" dirty="0" smtClean="0"/>
              <a:t> start with the  </a:t>
            </a:r>
            <a:r>
              <a:rPr lang="en-US" b="1" u="sng" dirty="0" smtClean="0">
                <a:solidFill>
                  <a:srgbClr val="0A15E8"/>
                </a:solidFill>
              </a:rPr>
              <a:t>100s</a:t>
            </a:r>
            <a:r>
              <a:rPr lang="en-US" dirty="0" smtClean="0"/>
              <a:t> rider…stop at each 100. When the pointer drops, go back 1 space</a:t>
            </a:r>
            <a:endParaRPr lang="en-US" dirty="0"/>
          </a:p>
          <a:p>
            <a:pPr lvl="1"/>
            <a:r>
              <a:rPr lang="en-US" dirty="0" smtClean="0"/>
              <a:t>then the </a:t>
            </a:r>
            <a:r>
              <a:rPr lang="en-US" b="1" u="sng" dirty="0" smtClean="0">
                <a:solidFill>
                  <a:srgbClr val="0A15E8"/>
                </a:solidFill>
              </a:rPr>
              <a:t>10s</a:t>
            </a:r>
            <a:r>
              <a:rPr lang="en-US" dirty="0" smtClean="0"/>
              <a:t> </a:t>
            </a:r>
            <a:r>
              <a:rPr lang="en-US" dirty="0"/>
              <a:t>rider…stop at each </a:t>
            </a:r>
            <a:r>
              <a:rPr lang="en-US" dirty="0" smtClean="0"/>
              <a:t>10</a:t>
            </a:r>
            <a:r>
              <a:rPr lang="en-US" dirty="0"/>
              <a:t>. When the pointer drops, go back 1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lastly move the  </a:t>
            </a:r>
            <a:r>
              <a:rPr lang="en-US" b="1" u="sng" dirty="0" smtClean="0">
                <a:solidFill>
                  <a:srgbClr val="0A15E8"/>
                </a:solidFill>
              </a:rPr>
              <a:t>1s</a:t>
            </a:r>
            <a:r>
              <a:rPr lang="en-US" dirty="0" smtClean="0"/>
              <a:t>  rider until the pointer is on the line</a:t>
            </a:r>
          </a:p>
          <a:p>
            <a:pPr>
              <a:buNone/>
            </a:pPr>
            <a:r>
              <a:rPr lang="en-US" dirty="0" smtClean="0"/>
              <a:t>4) Add all the riders together to get the final mass</a:t>
            </a:r>
          </a:p>
          <a:p>
            <a:pPr lvl="0">
              <a:buNone/>
            </a:pPr>
            <a:r>
              <a:rPr lang="en-US" dirty="0" smtClean="0"/>
              <a:t>EX: The final mass below is </a:t>
            </a:r>
            <a:r>
              <a:rPr lang="en-US" b="1" u="sng" dirty="0" smtClean="0">
                <a:solidFill>
                  <a:srgbClr val="0A15E8"/>
                </a:solidFill>
              </a:rPr>
              <a:t>17g</a:t>
            </a:r>
          </a:p>
          <a:p>
            <a:endParaRPr lang="en-US" dirty="0"/>
          </a:p>
        </p:txBody>
      </p:sp>
      <p:pic>
        <p:nvPicPr>
          <p:cNvPr id="4" name="Picture 3" descr="images of science 8 cumulative chapters 1 4 matter atoms &amp; periodic table wallpaper">
            <a:hlinkClick r:id="rId2" tooltip="&quot;View images of Science 8 Cumulative Chapters 1 4 Matter Atoms &amp; Periodic Tabl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038600"/>
            <a:ext cx="5867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8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3716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The final mass below is __________________</a:t>
            </a:r>
          </a:p>
        </p:txBody>
      </p:sp>
      <p:pic>
        <p:nvPicPr>
          <p:cNvPr id="4" name="Picture 3" descr="images of what is the total mass on this triple beam balance wallpaper">
            <a:hlinkClick r:id="rId2" tooltip="&quot;View images of What Is The Total Mass On This Triple Beam Balanc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7924800" cy="252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3716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The final mass below is </a:t>
            </a:r>
            <a:r>
              <a:rPr lang="en-US" u="sng" dirty="0" smtClean="0">
                <a:solidFill>
                  <a:srgbClr val="033BEF"/>
                </a:solidFill>
              </a:rPr>
              <a:t>_722.9g_</a:t>
            </a:r>
            <a:endParaRPr lang="en-US" dirty="0" smtClean="0"/>
          </a:p>
        </p:txBody>
      </p:sp>
      <p:pic>
        <p:nvPicPr>
          <p:cNvPr id="4" name="Picture 3" descr="images of what is the total mass on this triple beam balance wallpaper">
            <a:hlinkClick r:id="rId2" tooltip="&quot;View images of What Is The Total Mass On This Triple Beam Balanc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7924800" cy="252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Steps of the Scientific Method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371600"/>
            <a:ext cx="3124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A15E8"/>
                </a:solidFill>
              </a:rPr>
              <a:t>PROBLEM</a:t>
            </a:r>
            <a:endParaRPr lang="en-US" sz="3600" b="1" dirty="0">
              <a:solidFill>
                <a:srgbClr val="0A15E8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2286000"/>
            <a:ext cx="31242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 dirty="0" smtClean="0"/>
              <a:t>2. </a:t>
            </a:r>
            <a:r>
              <a:rPr lang="en-US" sz="3600" b="1" dirty="0" smtClean="0">
                <a:solidFill>
                  <a:srgbClr val="0A15E8"/>
                </a:solidFill>
              </a:rPr>
              <a:t>RESEARCH</a:t>
            </a:r>
            <a:endParaRPr lang="en-US" sz="3600" b="1" dirty="0">
              <a:solidFill>
                <a:srgbClr val="0A15E8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5800" y="3962399"/>
            <a:ext cx="3124200" cy="7184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 dirty="0" smtClean="0"/>
              <a:t>4. </a:t>
            </a:r>
            <a:r>
              <a:rPr lang="en-US" sz="3600" b="1" dirty="0" smtClean="0">
                <a:solidFill>
                  <a:srgbClr val="0A15E8"/>
                </a:solidFill>
              </a:rPr>
              <a:t>EXPERIMENT</a:t>
            </a:r>
            <a:endParaRPr lang="en-US" sz="3600" b="1" dirty="0">
              <a:solidFill>
                <a:srgbClr val="0A15E8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85800" y="4876800"/>
            <a:ext cx="3124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 dirty="0" smtClean="0"/>
              <a:t>5. </a:t>
            </a:r>
            <a:r>
              <a:rPr lang="en-US" sz="3600" b="1" dirty="0" smtClean="0">
                <a:solidFill>
                  <a:srgbClr val="0A15E8"/>
                </a:solidFill>
              </a:rPr>
              <a:t>RESULTS</a:t>
            </a:r>
            <a:endParaRPr lang="en-US" sz="3600" b="1" dirty="0">
              <a:solidFill>
                <a:srgbClr val="0A15E8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3124200"/>
            <a:ext cx="3124200" cy="67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 dirty="0" smtClean="0"/>
              <a:t>3. </a:t>
            </a:r>
            <a:r>
              <a:rPr lang="en-US" sz="3600" b="1" dirty="0" smtClean="0">
                <a:solidFill>
                  <a:srgbClr val="0A15E8"/>
                </a:solidFill>
              </a:rPr>
              <a:t>HYPOTHESIS</a:t>
            </a:r>
            <a:endParaRPr lang="en-US" sz="3600" b="1" dirty="0">
              <a:solidFill>
                <a:srgbClr val="0A15E8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98862" y="5867400"/>
            <a:ext cx="3111138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 dirty="0" smtClean="0"/>
              <a:t>6. </a:t>
            </a:r>
            <a:r>
              <a:rPr lang="en-US" sz="3600" b="1" dirty="0" smtClean="0">
                <a:solidFill>
                  <a:srgbClr val="0A15E8"/>
                </a:solidFill>
              </a:rPr>
              <a:t>CONCLUSION</a:t>
            </a:r>
            <a:endParaRPr lang="en-US" sz="3600" b="1" dirty="0">
              <a:solidFill>
                <a:srgbClr val="0A15E8"/>
              </a:solidFill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191000" y="1293487"/>
            <a:ext cx="411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/>
              <a:t>To remember the order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b="1" i="1" u="sng" dirty="0" smtClean="0"/>
              <a:t>P</a:t>
            </a:r>
            <a:r>
              <a:rPr lang="en-US" sz="2800" i="1" dirty="0" smtClean="0"/>
              <a:t>aul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R</a:t>
            </a:r>
            <a:r>
              <a:rPr lang="en-US" sz="2800" i="1" dirty="0" smtClean="0"/>
              <a:t>an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H</a:t>
            </a:r>
            <a:r>
              <a:rPr lang="en-US" sz="2800" i="1" dirty="0" smtClean="0"/>
              <a:t>appily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E</a:t>
            </a:r>
            <a:r>
              <a:rPr lang="en-US" sz="2800" i="1" dirty="0" smtClean="0"/>
              <a:t>xiting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R</a:t>
            </a:r>
            <a:r>
              <a:rPr lang="en-US" sz="2800" i="1" dirty="0" smtClean="0"/>
              <a:t>achel’s  </a:t>
            </a:r>
          </a:p>
          <a:p>
            <a:endParaRPr lang="en-US" sz="2800" b="1" i="1" u="sng" dirty="0" smtClean="0"/>
          </a:p>
          <a:p>
            <a:r>
              <a:rPr lang="en-US" sz="2800" b="1" i="1" u="sng" dirty="0" smtClean="0"/>
              <a:t>C</a:t>
            </a:r>
            <a:r>
              <a:rPr lang="en-US" sz="2800" i="1" dirty="0" smtClean="0"/>
              <a:t>ar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43331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Scientific Method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What is the scientific method?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Universal approach to scientific problems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Identify the </a:t>
            </a:r>
            <a:r>
              <a:rPr lang="en-US" b="1" u="sng" dirty="0" smtClean="0"/>
              <a:t>PROBLEM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i="1" dirty="0" smtClean="0"/>
              <a:t>Always in the form of a </a:t>
            </a:r>
            <a:r>
              <a:rPr lang="en-US" i="1" u="sng" dirty="0" smtClean="0">
                <a:solidFill>
                  <a:srgbClr val="0000FF"/>
                </a:solidFill>
              </a:rPr>
              <a:t>question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Ex. </a:t>
            </a:r>
            <a:r>
              <a:rPr lang="en-US" dirty="0" smtClean="0">
                <a:solidFill>
                  <a:srgbClr val="0A15E8"/>
                </a:solidFill>
              </a:rPr>
              <a:t>Does studying more for a test increase the grade you will get on the test?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RESEARCH</a:t>
            </a:r>
            <a:r>
              <a:rPr lang="en-US" dirty="0" smtClean="0"/>
              <a:t> the problem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Gather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u="sng" dirty="0" smtClean="0">
                <a:solidFill>
                  <a:srgbClr val="0000FF"/>
                </a:solidFill>
              </a:rPr>
              <a:t>information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smtClean="0"/>
              <a:t>Ex. </a:t>
            </a:r>
            <a:r>
              <a:rPr lang="en-US" dirty="0" smtClean="0">
                <a:solidFill>
                  <a:srgbClr val="0A15E8"/>
                </a:solidFill>
              </a:rPr>
              <a:t>Memory increases with practice, etc.</a:t>
            </a:r>
            <a:endParaRPr lang="en-US" dirty="0" smtClean="0">
              <a:solidFill>
                <a:srgbClr val="00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3. Form an </a:t>
            </a:r>
            <a:r>
              <a:rPr lang="en-US" b="1" u="sng" dirty="0" smtClean="0"/>
              <a:t>HYPOTHESIS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/>
              <a:t>Educated guess in form of </a:t>
            </a:r>
            <a:r>
              <a:rPr lang="en-US" u="sng" dirty="0" smtClean="0">
                <a:solidFill>
                  <a:srgbClr val="0000FF"/>
                </a:solidFill>
              </a:rPr>
              <a:t>IF…THEN…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Ex</a:t>
            </a:r>
            <a:r>
              <a:rPr lang="en-US" dirty="0" smtClean="0">
                <a:solidFill>
                  <a:srgbClr val="033BEF"/>
                </a:solidFill>
              </a:rPr>
              <a:t>.  If I studied more for a test then my grade on the test will increase.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>
              <a:solidFill>
                <a:srgbClr val="033BEF"/>
              </a:solidFill>
            </a:endParaRPr>
          </a:p>
          <a:p>
            <a:pPr>
              <a:buNone/>
            </a:pPr>
            <a:r>
              <a:rPr lang="en-US" dirty="0" smtClean="0"/>
              <a:t> 4.Setting up a controlled </a:t>
            </a:r>
            <a:r>
              <a:rPr lang="en-US" b="1" u="sng" dirty="0" smtClean="0"/>
              <a:t>EXPERIMENT</a:t>
            </a:r>
          </a:p>
          <a:p>
            <a:pPr>
              <a:buNone/>
            </a:pPr>
            <a:r>
              <a:rPr lang="en-US" dirty="0" smtClean="0"/>
              <a:t>	Only 1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u="sng" dirty="0" smtClean="0">
                <a:solidFill>
                  <a:srgbClr val="0000FF"/>
                </a:solidFill>
              </a:rPr>
              <a:t>variable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tested</a:t>
            </a:r>
          </a:p>
          <a:p>
            <a:pPr>
              <a:buNone/>
            </a:pPr>
            <a:r>
              <a:rPr lang="en-US" dirty="0" smtClean="0"/>
              <a:t>a. Control group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/>
              <a:t>Does not have a variable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</a:rPr>
              <a:t>treated with  water</a:t>
            </a:r>
          </a:p>
          <a:p>
            <a:pPr>
              <a:buNone/>
            </a:pPr>
            <a:r>
              <a:rPr lang="en-US" dirty="0" smtClean="0"/>
              <a:t>Ex.  </a:t>
            </a:r>
            <a:r>
              <a:rPr lang="en-US" dirty="0" smtClean="0">
                <a:solidFill>
                  <a:srgbClr val="0A15E8"/>
                </a:solidFill>
              </a:rPr>
              <a:t>No studying before the test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Experimental group</a:t>
            </a:r>
          </a:p>
          <a:p>
            <a:pPr>
              <a:buNone/>
            </a:pPr>
            <a:r>
              <a:rPr lang="en-US" dirty="0" smtClean="0"/>
              <a:t>	Group that has the </a:t>
            </a:r>
            <a:r>
              <a:rPr lang="en-US" u="sng" dirty="0" smtClean="0">
                <a:solidFill>
                  <a:srgbClr val="033BEF"/>
                </a:solidFill>
              </a:rPr>
              <a:t>variable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to be tested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dirty="0" smtClean="0">
                <a:solidFill>
                  <a:srgbClr val="0A15E8"/>
                </a:solidFill>
              </a:rPr>
              <a:t>Studying before the test</a:t>
            </a:r>
            <a:endParaRPr lang="en-US" dirty="0" smtClean="0"/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>
              <a:solidFill>
                <a:srgbClr val="033BEF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>
              <a:solidFill>
                <a:srgbClr val="033BE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362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c. Independent variable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0A15E8"/>
                </a:solidFill>
              </a:rPr>
              <a:t>I </a:t>
            </a:r>
            <a:r>
              <a:rPr lang="en-US" dirty="0" smtClean="0"/>
              <a:t>Decide)</a:t>
            </a:r>
          </a:p>
          <a:p>
            <a:pPr>
              <a:buNone/>
            </a:pPr>
            <a:r>
              <a:rPr lang="en-US" dirty="0" smtClean="0"/>
              <a:t>	 -Goes on the </a:t>
            </a:r>
            <a:r>
              <a:rPr lang="en-US" b="1" u="sng" dirty="0" smtClean="0">
                <a:solidFill>
                  <a:srgbClr val="0A15E8"/>
                </a:solidFill>
              </a:rPr>
              <a:t>x axis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b="1" u="sng" dirty="0" smtClean="0">
                <a:solidFill>
                  <a:srgbClr val="0A15E8"/>
                </a:solidFill>
              </a:rPr>
              <a:t>Time</a:t>
            </a:r>
            <a:r>
              <a:rPr lang="en-US" dirty="0" smtClean="0"/>
              <a:t> studying for test</a:t>
            </a:r>
          </a:p>
          <a:p>
            <a:pPr>
              <a:buNone/>
            </a:pPr>
            <a:r>
              <a:rPr lang="en-US" dirty="0" smtClean="0"/>
              <a:t>d. Dependent variable (</a:t>
            </a:r>
            <a:r>
              <a:rPr lang="en-US" b="1" dirty="0" smtClean="0">
                <a:solidFill>
                  <a:srgbClr val="0A15E8"/>
                </a:solidFill>
              </a:rPr>
              <a:t>Data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smtClean="0"/>
              <a:t>-goes on </a:t>
            </a:r>
            <a:r>
              <a:rPr lang="en-US" dirty="0"/>
              <a:t>the </a:t>
            </a:r>
            <a:r>
              <a:rPr lang="en-US" b="1" u="sng" dirty="0" smtClean="0">
                <a:solidFill>
                  <a:srgbClr val="0A15E8"/>
                </a:solidFill>
              </a:rPr>
              <a:t>y axis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b="1" u="sng" dirty="0" smtClean="0">
                <a:solidFill>
                  <a:srgbClr val="0A15E8"/>
                </a:solidFill>
              </a:rPr>
              <a:t>Grade</a:t>
            </a:r>
            <a:r>
              <a:rPr lang="en-US" dirty="0" smtClean="0">
                <a:solidFill>
                  <a:srgbClr val="0A15E8"/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/>
              <a:t>t</a:t>
            </a:r>
            <a:r>
              <a:rPr lang="en-US" dirty="0" smtClean="0"/>
              <a:t>est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dep_inde_variables_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2590800"/>
            <a:ext cx="685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30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 l="5000" t="17709" r="36874" b="23958"/>
          <a:stretch>
            <a:fillRect/>
          </a:stretch>
        </p:blipFill>
        <p:spPr bwMode="auto">
          <a:xfrm>
            <a:off x="609600" y="1828800"/>
            <a:ext cx="76200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5. Recording and Analyzing </a:t>
            </a:r>
            <a:r>
              <a:rPr lang="en-US" sz="3200" b="1" u="sng" dirty="0" smtClean="0"/>
              <a:t>RESULTS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600" dirty="0" smtClean="0"/>
              <a:t>Put data in </a:t>
            </a:r>
            <a:r>
              <a:rPr lang="en-US" sz="2600" u="sng" dirty="0" smtClean="0">
                <a:solidFill>
                  <a:srgbClr val="0000FF"/>
                </a:solidFill>
              </a:rPr>
              <a:t>graphs, tables, diagrams, and charts, </a:t>
            </a:r>
            <a:r>
              <a:rPr lang="en-US" sz="2600" dirty="0" smtClean="0"/>
              <a:t>and analyze the results.  See if it supports your hypothesis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 rot="-5400000">
            <a:off x="1866900" y="3162300"/>
            <a:ext cx="1524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entury Gothic" pitchFamily="34" charset="0"/>
              </a:rPr>
              <a:t>Dependent</a:t>
            </a: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6248400" y="58674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entury Gothic" pitchFamily="34" charset="0"/>
              </a:rPr>
              <a:t>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Data can be separated into two categories</a:t>
            </a:r>
          </a:p>
          <a:p>
            <a:pPr marL="609600" indent="-609600">
              <a:lnSpc>
                <a:spcPct val="90000"/>
              </a:lnSpc>
              <a:buAutoNum type="arabicParenR"/>
            </a:pPr>
            <a:r>
              <a:rPr lang="en-US" u="sng" dirty="0" smtClean="0">
                <a:solidFill>
                  <a:srgbClr val="0A15E8"/>
                </a:solidFill>
              </a:rPr>
              <a:t>Qualitative: </a:t>
            </a:r>
            <a:r>
              <a:rPr lang="en-US" dirty="0" smtClean="0"/>
              <a:t>is descriptive information (it </a:t>
            </a:r>
            <a:r>
              <a:rPr lang="en-US" i="1" dirty="0" smtClean="0"/>
              <a:t>describes</a:t>
            </a:r>
            <a:r>
              <a:rPr lang="en-US" dirty="0" smtClean="0"/>
              <a:t> something) </a:t>
            </a:r>
          </a:p>
          <a:p>
            <a:pPr marL="609600" indent="-609600">
              <a:lnSpc>
                <a:spcPct val="90000"/>
              </a:lnSpc>
              <a:buAutoNum type="arabicParenR"/>
            </a:pPr>
            <a:r>
              <a:rPr lang="en-US" u="sng" dirty="0" smtClean="0">
                <a:solidFill>
                  <a:srgbClr val="0A15E8"/>
                </a:solidFill>
              </a:rPr>
              <a:t>Quantitative: </a:t>
            </a:r>
            <a:r>
              <a:rPr lang="en-US" dirty="0" smtClean="0"/>
              <a:t>is numerical information (numbers).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Example: What do we know about Arrow the Dog?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u="sng" dirty="0" smtClean="0">
                <a:solidFill>
                  <a:srgbClr val="0A15E8"/>
                </a:solidFill>
              </a:rPr>
              <a:t> </a:t>
            </a:r>
            <a:r>
              <a:rPr lang="en-US" b="1" u="sng" dirty="0" smtClean="0">
                <a:solidFill>
                  <a:srgbClr val="0A15E8"/>
                </a:solidFill>
              </a:rPr>
              <a:t>Qualitative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- He is brown and black</a:t>
            </a:r>
          </a:p>
          <a:p>
            <a:pPr>
              <a:buNone/>
            </a:pPr>
            <a:r>
              <a:rPr lang="en-US" dirty="0" smtClean="0"/>
              <a:t>	- He has long hair</a:t>
            </a:r>
          </a:p>
          <a:p>
            <a:pPr>
              <a:buNone/>
            </a:pPr>
            <a:r>
              <a:rPr lang="en-US" dirty="0" smtClean="0"/>
              <a:t>	- He has lots of energy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A15E8"/>
                </a:solidFill>
              </a:rPr>
              <a:t>Quantitative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 has 4 legs</a:t>
            </a:r>
          </a:p>
          <a:p>
            <a:pPr lvl="1"/>
            <a:r>
              <a:rPr lang="en-US" dirty="0" smtClean="0"/>
              <a:t>He has 2 brothers</a:t>
            </a:r>
          </a:p>
          <a:p>
            <a:pPr lvl="1"/>
            <a:r>
              <a:rPr lang="en-US" dirty="0" smtClean="0"/>
              <a:t>He weighs 25.5 kg</a:t>
            </a:r>
          </a:p>
          <a:p>
            <a:pPr lvl="1"/>
            <a:r>
              <a:rPr lang="en-US" dirty="0" smtClean="0"/>
              <a:t>He is 565 mm tall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Arrow the D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743200"/>
            <a:ext cx="30480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6. Drawing a </a:t>
            </a:r>
            <a:r>
              <a:rPr lang="en-US" b="1" u="sng" dirty="0" smtClean="0"/>
              <a:t>CONCLUSION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	Explanation supported by </a:t>
            </a:r>
            <a:r>
              <a:rPr lang="en-US" u="sng" dirty="0" smtClean="0">
                <a:solidFill>
                  <a:srgbClr val="0000FF"/>
                </a:solidFill>
              </a:rPr>
              <a:t>data</a:t>
            </a:r>
            <a:r>
              <a:rPr lang="en-US" dirty="0" smtClean="0">
                <a:solidFill>
                  <a:srgbClr val="0000FF"/>
                </a:solidFill>
              </a:rPr>
              <a:t>; </a:t>
            </a:r>
            <a:r>
              <a:rPr lang="en-US" dirty="0" smtClean="0"/>
              <a:t>answer to the problem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Ex. </a:t>
            </a:r>
            <a:r>
              <a:rPr lang="en-US" dirty="0">
                <a:solidFill>
                  <a:srgbClr val="0A15E8"/>
                </a:solidFill>
              </a:rPr>
              <a:t>I earned 5 points higher when I studied for my test than when I did not study.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533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Sight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Hearing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Taste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1524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Touch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1676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533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Sight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Hearing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16764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Taste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15240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Touch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00" y="16764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Smell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static.comicvine.com/uploads/original/0/4762/1214866-5_sen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3588" y="2514601"/>
            <a:ext cx="5298212" cy="4221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/>
              <a:t>Observation:  </a:t>
            </a:r>
            <a:r>
              <a:rPr lang="en-US" dirty="0"/>
              <a:t>To use your </a:t>
            </a:r>
            <a:r>
              <a:rPr lang="en-US" u="sng" dirty="0" smtClean="0">
                <a:solidFill>
                  <a:srgbClr val="033BEF"/>
                </a:solidFill>
              </a:rPr>
              <a:t>5 senses</a:t>
            </a:r>
            <a:r>
              <a:rPr lang="en-US" dirty="0" smtClean="0"/>
              <a:t> </a:t>
            </a:r>
            <a:r>
              <a:rPr lang="en-US" dirty="0"/>
              <a:t>to gather information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Inference: </a:t>
            </a:r>
            <a:r>
              <a:rPr lang="en-US" dirty="0"/>
              <a:t>To give a possible </a:t>
            </a:r>
            <a:r>
              <a:rPr lang="en-US" u="sng" dirty="0" smtClean="0">
                <a:solidFill>
                  <a:srgbClr val="033BEF"/>
                </a:solidFill>
              </a:rPr>
              <a:t>explanation </a:t>
            </a:r>
            <a:r>
              <a:rPr lang="en-US" dirty="0" smtClean="0"/>
              <a:t>for </a:t>
            </a:r>
            <a:r>
              <a:rPr lang="en-US" dirty="0"/>
              <a:t>an observation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124200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Observation:</a:t>
            </a:r>
          </a:p>
          <a:p>
            <a:pPr>
              <a:buNone/>
            </a:pPr>
            <a:endParaRPr lang="en-US" sz="2400" b="1" u="sng" dirty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u="sng" dirty="0" smtClean="0"/>
              <a:t>Inference:</a:t>
            </a:r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endParaRPr lang="en-US" sz="2400" b="1" u="sng" dirty="0" smtClean="0"/>
          </a:p>
        </p:txBody>
      </p:sp>
      <p:pic>
        <p:nvPicPr>
          <p:cNvPr id="5" name="irc_mi" descr="http://blog.leizerman.com/wp-content/uploads/Leizerman-Associates_bicycling-safety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9144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1546</Words>
  <Application>Microsoft Office PowerPoint</Application>
  <PresentationFormat>On-screen Show (4:3)</PresentationFormat>
  <Paragraphs>456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Unit 1: Measurement and The Scientific Method</vt:lpstr>
      <vt:lpstr>5 Senses</vt:lpstr>
      <vt:lpstr>5 Senses</vt:lpstr>
      <vt:lpstr>5 Senses</vt:lpstr>
      <vt:lpstr>5 Senses</vt:lpstr>
      <vt:lpstr>5 Senses</vt:lpstr>
      <vt:lpstr>5 Senses</vt:lpstr>
      <vt:lpstr>PowerPoint Presentation</vt:lpstr>
      <vt:lpstr>PowerPoint Presentation</vt:lpstr>
      <vt:lpstr>Observation/Inference Activity</vt:lpstr>
      <vt:lpstr>PowerPoint Presentation</vt:lpstr>
      <vt:lpstr>PowerPoint Presentation</vt:lpstr>
      <vt:lpstr>PowerPoint Presentation</vt:lpstr>
      <vt:lpstr>Conclusions: To give a logical result to a problem. Ex.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Measuring with a Metric Ruler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volumes of these liquids?</vt:lpstr>
      <vt:lpstr>What are the volumes of these liquids?</vt:lpstr>
      <vt:lpstr>What are the volumes of these liquids?</vt:lpstr>
      <vt:lpstr>What are the volumes of these liquids?</vt:lpstr>
      <vt:lpstr>What are the volumes of these liquids?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Steps of the Scientific Method</vt:lpstr>
      <vt:lpstr>Scientific Method</vt:lpstr>
      <vt:lpstr>PowerPoint Presentation</vt:lpstr>
      <vt:lpstr>PowerPoint Presentation</vt:lpstr>
      <vt:lpstr>5. Recording and Analyzing RESULTS Put data in graphs, tables, diagrams, and charts, and analyze the results.  See if it supports your hypothesis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Measurement and The Scientific Method</dc:title>
  <dc:creator>Paul &amp; Kristen</dc:creator>
  <cp:lastModifiedBy>GCSD</cp:lastModifiedBy>
  <cp:revision>65</cp:revision>
  <cp:lastPrinted>2016-06-24T14:33:58Z</cp:lastPrinted>
  <dcterms:created xsi:type="dcterms:W3CDTF">2013-06-25T00:23:53Z</dcterms:created>
  <dcterms:modified xsi:type="dcterms:W3CDTF">2016-06-24T14:33:59Z</dcterms:modified>
</cp:coreProperties>
</file>